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93" r:id="rId2"/>
  </p:sldMasterIdLst>
  <p:notesMasterIdLst>
    <p:notesMasterId r:id="rId32"/>
  </p:notesMasterIdLst>
  <p:handoutMasterIdLst>
    <p:handoutMasterId r:id="rId33"/>
  </p:handoutMasterIdLst>
  <p:sldIdLst>
    <p:sldId id="1809" r:id="rId3"/>
    <p:sldId id="1638" r:id="rId4"/>
    <p:sldId id="1814" r:id="rId5"/>
    <p:sldId id="1637" r:id="rId6"/>
    <p:sldId id="1634" r:id="rId7"/>
    <p:sldId id="1831" r:id="rId8"/>
    <p:sldId id="1818" r:id="rId9"/>
    <p:sldId id="1803" r:id="rId10"/>
    <p:sldId id="1823" r:id="rId11"/>
    <p:sldId id="1817" r:id="rId12"/>
    <p:sldId id="1804" r:id="rId13"/>
    <p:sldId id="1842" r:id="rId14"/>
    <p:sldId id="1841" r:id="rId15"/>
    <p:sldId id="1838" r:id="rId16"/>
    <p:sldId id="1839" r:id="rId17"/>
    <p:sldId id="1827" r:id="rId18"/>
    <p:sldId id="1832" r:id="rId19"/>
    <p:sldId id="1835" r:id="rId20"/>
    <p:sldId id="1836" r:id="rId21"/>
    <p:sldId id="1837" r:id="rId22"/>
    <p:sldId id="1845" r:id="rId23"/>
    <p:sldId id="1825" r:id="rId24"/>
    <p:sldId id="1844" r:id="rId25"/>
    <p:sldId id="1828" r:id="rId26"/>
    <p:sldId id="1834" r:id="rId27"/>
    <p:sldId id="1833" r:id="rId28"/>
    <p:sldId id="1830" r:id="rId29"/>
    <p:sldId id="1843" r:id="rId30"/>
    <p:sldId id="1821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E4D"/>
    <a:srgbClr val="B7C6D8"/>
    <a:srgbClr val="5EAADE"/>
    <a:srgbClr val="FFFFFF"/>
    <a:srgbClr val="254964"/>
    <a:srgbClr val="152740"/>
    <a:srgbClr val="38579A"/>
    <a:srgbClr val="E99BEB"/>
    <a:srgbClr val="515C63"/>
    <a:srgbClr val="3F4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434" autoAdjust="0"/>
  </p:normalViewPr>
  <p:slideViewPr>
    <p:cSldViewPr>
      <p:cViewPr varScale="1">
        <p:scale>
          <a:sx n="124" d="100"/>
          <a:sy n="124" d="100"/>
        </p:scale>
        <p:origin x="176" y="9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11/12/20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11/12/20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Layouts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0249" y="1276351"/>
            <a:ext cx="4078224" cy="2362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6701" y="1276351"/>
            <a:ext cx="4078224" cy="2362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530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88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2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99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Layouts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80283" y="1276351"/>
            <a:ext cx="1920240" cy="2590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0249" y="1276351"/>
            <a:ext cx="1920240" cy="2590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540266" y="1276351"/>
            <a:ext cx="1920240" cy="2590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820300" y="1276351"/>
            <a:ext cx="1920240" cy="25908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56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7461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901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1124"/>
            <a:ext cx="9144000" cy="21050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50538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Layouts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46120" y="1276351"/>
            <a:ext cx="2651760" cy="2362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0249" y="1276351"/>
            <a:ext cx="2651760" cy="2362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87175" y="1276351"/>
            <a:ext cx="2651760" cy="2362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36576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38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15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>
                  <a:lumMod val="75000"/>
                </a:schemeClr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59" r:id="rId2"/>
    <p:sldLayoutId id="2147484190" r:id="rId3"/>
    <p:sldLayoutId id="2147484273" r:id="rId4"/>
    <p:sldLayoutId id="2147484275" r:id="rId5"/>
    <p:sldLayoutId id="2147484276" r:id="rId6"/>
    <p:sldLayoutId id="2147484277" r:id="rId7"/>
    <p:sldLayoutId id="2147484279" r:id="rId8"/>
    <p:sldLayoutId id="2147484280" r:id="rId9"/>
    <p:sldLayoutId id="2147484281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2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4"/>
          <p:cNvSpPr txBox="1">
            <a:spLocks/>
          </p:cNvSpPr>
          <p:nvPr userDrawn="1"/>
        </p:nvSpPr>
        <p:spPr>
          <a:xfrm>
            <a:off x="571500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Copyright (C)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SlideSalad.com All rights reserved.</a:t>
            </a:r>
          </a:p>
        </p:txBody>
      </p:sp>
      <p:sp>
        <p:nvSpPr>
          <p:cNvPr id="8" name="Inhaltsplatzhalter 4"/>
          <p:cNvSpPr txBox="1">
            <a:spLocks/>
          </p:cNvSpPr>
          <p:nvPr userDrawn="1"/>
        </p:nvSpPr>
        <p:spPr>
          <a:xfrm>
            <a:off x="400050" y="489563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kern="12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Free SlideSalad</a:t>
            </a:r>
            <a:r>
              <a:rPr lang="en-US" sz="1000" kern="1200" baseline="0" dirty="0"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PowerPoint Template</a:t>
            </a:r>
            <a:endParaRPr lang="en-US" sz="1000" kern="1200" dirty="0">
              <a:solidFill>
                <a:schemeClr val="bg1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0CEB6-B294-3442-8687-B8C0A3010E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700021-C248-1544-B0C8-746A00686523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gradFill flip="none" rotWithShape="1">
            <a:gsLst>
              <a:gs pos="0">
                <a:srgbClr val="5EAADE">
                  <a:alpha val="80000"/>
                </a:srgbClr>
              </a:gs>
              <a:gs pos="100000">
                <a:srgbClr val="38579A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795713" y="2951011"/>
            <a:ext cx="15525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Text"/>
          <p:cNvSpPr txBox="1"/>
          <p:nvPr/>
        </p:nvSpPr>
        <p:spPr>
          <a:xfrm>
            <a:off x="973922" y="1476462"/>
            <a:ext cx="7196157" cy="10156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Marketing Campaign</a:t>
            </a:r>
          </a:p>
        </p:txBody>
      </p:sp>
      <p:sp>
        <p:nvSpPr>
          <p:cNvPr id="29" name="Footer Text"/>
          <p:cNvSpPr txBox="1"/>
          <p:nvPr/>
        </p:nvSpPr>
        <p:spPr>
          <a:xfrm>
            <a:off x="2743201" y="2418760"/>
            <a:ext cx="3657598" cy="430887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Destiny 2: Beyond Light</a:t>
            </a:r>
          </a:p>
        </p:txBody>
      </p:sp>
    </p:spTree>
    <p:extLst>
      <p:ext uri="{BB962C8B-B14F-4D97-AF65-F5344CB8AC3E}">
        <p14:creationId xmlns:p14="http://schemas.microsoft.com/office/powerpoint/2010/main" val="29676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18000" decel="82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37942D-9EFE-0145-95FC-68D2D6A37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Oval 8"/>
          <p:cNvSpPr/>
          <p:nvPr/>
        </p:nvSpPr>
        <p:spPr bwMode="auto">
          <a:xfrm>
            <a:off x="958773" y="1245870"/>
            <a:ext cx="2654455" cy="2651760"/>
          </a:xfrm>
          <a:prstGeom prst="ellipse">
            <a:avLst/>
          </a:prstGeom>
          <a:solidFill>
            <a:srgbClr val="B7C6D8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Marketing Philosophy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616B3-15EC-654E-B48E-25849597C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81116"/>
            <a:ext cx="3756205" cy="45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8016AAA-38AF-E043-AE1E-F08AA74D2F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163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F4EF1DF-17FB-034E-BFD4-192335AAE7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" r="1179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113AA75-A756-2242-846F-C159D1F86E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7" r="31947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4E2652E6-F93A-2A4D-8F59-2A1CA0709B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163"/>
          <a:stretch>
            <a:fillRect/>
          </a:stretch>
        </p:blipFill>
        <p:spPr/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rgbClr val="182E4D"/>
                </a:solidFill>
              </a:rPr>
              <a:t>Off Page SEO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249" y="4003342"/>
            <a:ext cx="1920240" cy="5486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Journalists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0300" y="4003342"/>
            <a:ext cx="1920240" cy="5486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0266" y="4003342"/>
            <a:ext cx="1920240" cy="548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YouTube Creators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0283" y="4003342"/>
            <a:ext cx="1920240" cy="54864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Twitch Streamers</a:t>
            </a:r>
          </a:p>
        </p:txBody>
      </p:sp>
    </p:spTree>
    <p:extLst>
      <p:ext uri="{BB962C8B-B14F-4D97-AF65-F5344CB8AC3E}">
        <p14:creationId xmlns:p14="http://schemas.microsoft.com/office/powerpoint/2010/main" val="378476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9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Linkbuilding</a:t>
            </a:r>
            <a:r>
              <a:rPr lang="en-US" dirty="0">
                <a:solidFill>
                  <a:schemeClr val="bg1"/>
                </a:solidFill>
              </a:rPr>
              <a:t>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A9B0A-8F8A-5045-A0B6-06AD8693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3" y="1940840"/>
            <a:ext cx="7941954" cy="1257060"/>
          </a:xfrm>
          <a:prstGeom prst="rect">
            <a:avLst/>
          </a:prstGeom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2A675ED5-F2C4-5C41-8598-CB095956A0DA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MOZ Link Research</a:t>
            </a:r>
          </a:p>
        </p:txBody>
      </p:sp>
    </p:spTree>
    <p:extLst>
      <p:ext uri="{BB962C8B-B14F-4D97-AF65-F5344CB8AC3E}">
        <p14:creationId xmlns:p14="http://schemas.microsoft.com/office/powerpoint/2010/main" val="29574123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 Performance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MOZ Link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990AF-6A8D-D34B-8498-07F66687C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66617"/>
            <a:ext cx="6705600" cy="36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758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Backlink Metrics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7409-D353-B441-A03C-5920E9BA5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9590"/>
            <a:ext cx="7924800" cy="32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2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Social Media Backlinking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MOZ Link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20219-2997-4F4E-AF30-A133E057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28" y="1090537"/>
            <a:ext cx="3756943" cy="34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56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7DD13F-A059-8E43-B123-F9B152FF83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r="247"/>
          <a:stretch>
            <a:fillRect/>
          </a:stretch>
        </p:blipFill>
        <p:spPr/>
      </p:pic>
      <p:sp>
        <p:nvSpPr>
          <p:cNvPr id="14" name="Footer Text">
            <a:extLst>
              <a:ext uri="{FF2B5EF4-FFF2-40B4-BE49-F238E27FC236}">
                <a16:creationId xmlns:a16="http://schemas.microsoft.com/office/drawing/2014/main" id="{F925060D-D0BC-F242-A851-4C0CB7EF5552}"/>
              </a:ext>
            </a:extLst>
          </p:cNvPr>
          <p:cNvSpPr txBox="1"/>
          <p:nvPr/>
        </p:nvSpPr>
        <p:spPr>
          <a:xfrm>
            <a:off x="304800" y="519935"/>
            <a:ext cx="4038600" cy="4103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82E4D"/>
                </a:solidFill>
              </a:rPr>
              <a:t>Website Content: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Desktop/Mobile Landing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Web Store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Forum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Help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Game 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Player Social Profiles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Matchmaking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Comic Books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Player-Created Content (“Creations”)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E3D628-6240-C843-A7D5-E7091CAC364F}"/>
              </a:ext>
            </a:extLst>
          </p:cNvPr>
          <p:cNvSpPr/>
          <p:nvPr/>
        </p:nvSpPr>
        <p:spPr bwMode="auto">
          <a:xfrm rot="5400000">
            <a:off x="5486396" y="1428748"/>
            <a:ext cx="2743200" cy="2286000"/>
          </a:xfrm>
          <a:prstGeom prst="parallelogram">
            <a:avLst/>
          </a:prstGeom>
          <a:solidFill>
            <a:srgbClr val="B7C6D8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Footer Text"/>
          <p:cNvSpPr txBox="1"/>
          <p:nvPr/>
        </p:nvSpPr>
        <p:spPr>
          <a:xfrm>
            <a:off x="5705268" y="2417859"/>
            <a:ext cx="23054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7980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2E4D"/>
                </a:solidFill>
              </a:rPr>
              <a:t>On Page SEO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1000" y="4289249"/>
            <a:ext cx="4097473" cy="5254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Standard Keywords: Bungie, Myth, Beyond Light 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Metatags: “Halo 3 Stats”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9540" y="4289249"/>
            <a:ext cx="4097473" cy="5254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Java-based website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Limited editorial oversight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883229-4E3A-4B4F-A17E-3CBD04860D5D}"/>
              </a:ext>
            </a:extLst>
          </p:cNvPr>
          <p:cNvSpPr/>
          <p:nvPr/>
        </p:nvSpPr>
        <p:spPr>
          <a:xfrm>
            <a:off x="4665528" y="3740609"/>
            <a:ext cx="4069397" cy="5486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Limited Use of Strategic Keywords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8E1CDA-A0EF-A74E-AB52-D50A1B0B8416}"/>
              </a:ext>
            </a:extLst>
          </p:cNvPr>
          <p:cNvSpPr/>
          <p:nvPr/>
        </p:nvSpPr>
        <p:spPr>
          <a:xfrm>
            <a:off x="400249" y="3740609"/>
            <a:ext cx="4074212" cy="54864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Website Design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DD80BE1-D1AA-6147-B3D2-C879595869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b="16213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F89B59C-51A2-9F4C-925D-1FDD217BD3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0" b="337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89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Keyword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81AF78-0B5F-FF43-A4F3-A0FD98E7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4" y="1070163"/>
            <a:ext cx="6919473" cy="3456151"/>
          </a:xfrm>
          <a:prstGeom prst="rect">
            <a:avLst/>
          </a:prstGeom>
        </p:spPr>
      </p:pic>
      <p:sp>
        <p:nvSpPr>
          <p:cNvPr id="23" name="Title 14">
            <a:extLst>
              <a:ext uri="{FF2B5EF4-FFF2-40B4-BE49-F238E27FC236}">
                <a16:creationId xmlns:a16="http://schemas.microsoft.com/office/drawing/2014/main" id="{A44A0B5F-C7E0-AD4A-9454-EF7DD3336202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862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 Ranking Keywords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C80A9-F7ED-CB48-8C2A-159AF23D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91" y="1055020"/>
            <a:ext cx="5474618" cy="34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8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Text">
            <a:extLst>
              <a:ext uri="{FF2B5EF4-FFF2-40B4-BE49-F238E27FC236}">
                <a16:creationId xmlns:a16="http://schemas.microsoft.com/office/drawing/2014/main" id="{612CBDA4-ECB7-924B-AA5A-053271A48756}"/>
              </a:ext>
            </a:extLst>
          </p:cNvPr>
          <p:cNvSpPr txBox="1"/>
          <p:nvPr/>
        </p:nvSpPr>
        <p:spPr>
          <a:xfrm>
            <a:off x="4959928" y="2038350"/>
            <a:ext cx="3962400" cy="2857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Sci-Fi Adventure Video Game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November 10 Release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Bungie, Inc. – Creator of Halo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Xbox, PlayStation, PC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Launch Title for Xbox Series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Digital Marketing 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June 9-November 10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7FB98CD-EC29-DE47-ABAB-5D63E993A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9" name="Oval 8"/>
          <p:cNvSpPr/>
          <p:nvPr/>
        </p:nvSpPr>
        <p:spPr bwMode="auto">
          <a:xfrm>
            <a:off x="958773" y="1245870"/>
            <a:ext cx="2654455" cy="2651760"/>
          </a:xfrm>
          <a:prstGeom prst="ellipse">
            <a:avLst/>
          </a:prstGeom>
          <a:solidFill>
            <a:srgbClr val="B7C6D8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Campaign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Overview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Footer Text"/>
          <p:cNvSpPr txBox="1"/>
          <p:nvPr/>
        </p:nvSpPr>
        <p:spPr>
          <a:xfrm>
            <a:off x="4959928" y="691872"/>
            <a:ext cx="3810000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rgbClr val="182E4D"/>
                </a:solidFill>
              </a:rPr>
              <a:t>Destiny 2: Beyond Light</a:t>
            </a:r>
          </a:p>
        </p:txBody>
      </p:sp>
    </p:spTree>
    <p:extLst>
      <p:ext uri="{BB962C8B-B14F-4D97-AF65-F5344CB8AC3E}">
        <p14:creationId xmlns:p14="http://schemas.microsoft.com/office/powerpoint/2010/main" val="22809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 Organic Keywords - Bing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42DEB-D3A9-A74A-B899-1CBC3E1C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38" y="1037720"/>
            <a:ext cx="6769525" cy="3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04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Top Organic Keywords - Google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90B64-F443-1049-B0DA-64CC79E17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" y="1091048"/>
            <a:ext cx="7725551" cy="34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28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441DB30-583B-6D46-A3E3-6E1248F8E6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14" name="Footer Text">
            <a:extLst>
              <a:ext uri="{FF2B5EF4-FFF2-40B4-BE49-F238E27FC236}">
                <a16:creationId xmlns:a16="http://schemas.microsoft.com/office/drawing/2014/main" id="{F925060D-D0BC-F242-A851-4C0CB7EF5552}"/>
              </a:ext>
            </a:extLst>
          </p:cNvPr>
          <p:cNvSpPr txBox="1"/>
          <p:nvPr/>
        </p:nvSpPr>
        <p:spPr>
          <a:xfrm>
            <a:off x="228600" y="225924"/>
            <a:ext cx="3962400" cy="493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82E4D"/>
                </a:solidFill>
              </a:rPr>
              <a:t>Email: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Coordinated Email Campaign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Regular Promotional Blasts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Synchronized Email Blasts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Example: </a:t>
            </a:r>
            <a:r>
              <a:rPr lang="en-US" dirty="0" err="1">
                <a:solidFill>
                  <a:srgbClr val="182E4D"/>
                </a:solidFill>
              </a:rPr>
              <a:t>ViDoc</a:t>
            </a:r>
            <a:r>
              <a:rPr lang="en-US" dirty="0">
                <a:solidFill>
                  <a:srgbClr val="182E4D"/>
                </a:solidFill>
              </a:rPr>
              <a:t> Announcement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82E4D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82E4D"/>
                </a:solidFill>
              </a:rPr>
              <a:t>Newsletters: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Regular news (</a:t>
            </a:r>
            <a:r>
              <a:rPr lang="en-US" dirty="0" err="1">
                <a:solidFill>
                  <a:srgbClr val="182E4D"/>
                </a:solidFill>
              </a:rPr>
              <a:t>bungie.net</a:t>
            </a:r>
            <a:r>
              <a:rPr lang="en-US" dirty="0">
                <a:solidFill>
                  <a:srgbClr val="182E4D"/>
                </a:solidFill>
              </a:rPr>
              <a:t>/</a:t>
            </a:r>
            <a:r>
              <a:rPr lang="en-US" dirty="0" err="1">
                <a:solidFill>
                  <a:srgbClr val="182E4D"/>
                </a:solidFill>
              </a:rPr>
              <a:t>en</a:t>
            </a:r>
            <a:r>
              <a:rPr lang="en-US" dirty="0">
                <a:solidFill>
                  <a:srgbClr val="182E4D"/>
                </a:solidFill>
              </a:rPr>
              <a:t>/news)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This Week at Bungie (TWAB)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Weekly Newsletter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Published since 2004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182E4D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 bwMode="auto">
          <a:xfrm>
            <a:off x="5530773" y="1427589"/>
            <a:ext cx="2654455" cy="2288323"/>
          </a:xfrm>
          <a:prstGeom prst="triangle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Footer Text"/>
          <p:cNvSpPr txBox="1"/>
          <p:nvPr/>
        </p:nvSpPr>
        <p:spPr>
          <a:xfrm>
            <a:off x="5705272" y="2571750"/>
            <a:ext cx="23054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Email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&amp; Newsletters</a:t>
            </a:r>
          </a:p>
        </p:txBody>
      </p:sp>
    </p:spTree>
    <p:extLst>
      <p:ext uri="{BB962C8B-B14F-4D97-AF65-F5344CB8AC3E}">
        <p14:creationId xmlns:p14="http://schemas.microsoft.com/office/powerpoint/2010/main" val="19279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94179-1138-C149-9C16-0E96ED25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3" y="1047750"/>
            <a:ext cx="7002394" cy="373227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6CCEE79-D1BD-D94D-8C3B-5360118EB2DF}"/>
              </a:ext>
            </a:extLst>
          </p:cNvPr>
          <p:cNvSpPr txBox="1">
            <a:spLocks/>
          </p:cNvSpPr>
          <p:nvPr/>
        </p:nvSpPr>
        <p:spPr>
          <a:xfrm>
            <a:off x="387819" y="209550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182E4D"/>
                </a:solidFill>
              </a:rPr>
              <a:t>This Week at Bungie (TWAB)</a:t>
            </a:r>
          </a:p>
        </p:txBody>
      </p:sp>
    </p:spTree>
    <p:extLst>
      <p:ext uri="{BB962C8B-B14F-4D97-AF65-F5344CB8AC3E}">
        <p14:creationId xmlns:p14="http://schemas.microsoft.com/office/powerpoint/2010/main" val="37530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BFDAE92F-9422-FB48-8ACF-FD46A58DF1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b="12840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9EDF500F-6AA7-C746-AE18-BEF902CBEA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 b="12066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5049685D-D648-7345-B7B3-56B0CDCD9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7" r="19817"/>
          <a:stretch>
            <a:fillRect/>
          </a:stretch>
        </p:blipFill>
        <p:spPr/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Advertising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249" y="4003342"/>
            <a:ext cx="1920240" cy="5486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Microsoft Advertising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0300" y="4003342"/>
            <a:ext cx="1920240" cy="5486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Reddit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0266" y="4003342"/>
            <a:ext cx="1920240" cy="54864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Facebook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0283" y="4003342"/>
            <a:ext cx="1920240" cy="54864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Amazon Advertising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4C86255-CBEE-FA42-A4AD-F00F6EAD00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 b="12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794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Paid Advertising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3AA4E0-FEA1-3C49-8720-ABFE2E24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97" y="1026174"/>
            <a:ext cx="5832406" cy="3544130"/>
          </a:xfrm>
          <a:prstGeom prst="rect">
            <a:avLst/>
          </a:prstGeom>
        </p:spPr>
      </p:pic>
      <p:sp>
        <p:nvSpPr>
          <p:cNvPr id="23" name="Title 14">
            <a:extLst>
              <a:ext uri="{FF2B5EF4-FFF2-40B4-BE49-F238E27FC236}">
                <a16:creationId xmlns:a16="http://schemas.microsoft.com/office/drawing/2014/main" id="{26B09E8E-BDB5-9449-8C95-2359725D1270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0208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PPC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623CFD-A665-0945-9117-5D9DAA53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3869"/>
            <a:ext cx="7772400" cy="2948739"/>
          </a:xfrm>
          <a:prstGeom prst="rect">
            <a:avLst/>
          </a:prstGeom>
        </p:spPr>
      </p:pic>
      <p:sp>
        <p:nvSpPr>
          <p:cNvPr id="23" name="Title 14">
            <a:extLst>
              <a:ext uri="{FF2B5EF4-FFF2-40B4-BE49-F238E27FC236}">
                <a16:creationId xmlns:a16="http://schemas.microsoft.com/office/drawing/2014/main" id="{E2CC4601-B123-0F40-B3EC-2501D49EFF07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635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2E4D"/>
                </a:solidFill>
              </a:rPr>
              <a:t>Promotions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1000" y="4289249"/>
            <a:ext cx="4097473" cy="5254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Soundtrack Downloads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In-Game Rewards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9540" y="4289249"/>
            <a:ext cx="4097473" cy="5254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Giveaways, Discount Codes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182E4D"/>
                </a:solidFill>
              </a:rPr>
              <a:t>Content Creators, Websites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883229-4E3A-4B4F-A17E-3CBD04860D5D}"/>
              </a:ext>
            </a:extLst>
          </p:cNvPr>
          <p:cNvSpPr/>
          <p:nvPr/>
        </p:nvSpPr>
        <p:spPr>
          <a:xfrm>
            <a:off x="4665528" y="3740609"/>
            <a:ext cx="4069397" cy="5486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Promotional Pricing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8E1CDA-A0EF-A74E-AB52-D50A1B0B8416}"/>
              </a:ext>
            </a:extLst>
          </p:cNvPr>
          <p:cNvSpPr/>
          <p:nvPr/>
        </p:nvSpPr>
        <p:spPr>
          <a:xfrm>
            <a:off x="400249" y="3740609"/>
            <a:ext cx="4074212" cy="54864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Promotional Incentives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5CD3CDB-EE50-234C-8636-E2B0D6B0BE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r="2995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6CB536B4-6E19-B04C-AF48-044D2799EE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9" b="4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Promotional Metrics</a:t>
            </a: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E2CC4601-B123-0F40-B3EC-2501D49EFF07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Raven by </a:t>
            </a:r>
            <a:r>
              <a:rPr lang="en-US" sz="1400" dirty="0" err="1">
                <a:solidFill>
                  <a:schemeClr val="bg1"/>
                </a:solidFill>
              </a:rPr>
              <a:t>TapClick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2C20A-E61B-F14A-885D-725CAF4F3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6" y="1471136"/>
            <a:ext cx="8030028" cy="26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383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Text">
            <a:extLst>
              <a:ext uri="{FF2B5EF4-FFF2-40B4-BE49-F238E27FC236}">
                <a16:creationId xmlns:a16="http://schemas.microsoft.com/office/drawing/2014/main" id="{612CBDA4-ECB7-924B-AA5A-053271A48756}"/>
              </a:ext>
            </a:extLst>
          </p:cNvPr>
          <p:cNvSpPr txBox="1"/>
          <p:nvPr/>
        </p:nvSpPr>
        <p:spPr>
          <a:xfrm>
            <a:off x="4953000" y="727687"/>
            <a:ext cx="3962400" cy="3688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06/09 - Reveal Livestream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06/09 - Gameplay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06/09 - Official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06/09 – Destiny 2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08/27 – Game Mechanics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09/22 - Environmental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10/20 - Story Trailer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10/27 - </a:t>
            </a:r>
            <a:r>
              <a:rPr lang="en-US" dirty="0" err="1">
                <a:solidFill>
                  <a:srgbClr val="182E4D"/>
                </a:solidFill>
              </a:rPr>
              <a:t>ViDoc</a:t>
            </a:r>
            <a:endParaRPr lang="en-US" dirty="0">
              <a:solidFill>
                <a:srgbClr val="182E4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10/29 - Launch Trailer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7FB98CD-EC29-DE47-ABAB-5D63E993A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9" name="Oval 8"/>
          <p:cNvSpPr/>
          <p:nvPr/>
        </p:nvSpPr>
        <p:spPr bwMode="auto">
          <a:xfrm>
            <a:off x="958773" y="1245870"/>
            <a:ext cx="2654455" cy="2651760"/>
          </a:xfrm>
          <a:prstGeom prst="ellipse">
            <a:avLst/>
          </a:prstGeom>
          <a:solidFill>
            <a:srgbClr val="B7C6D8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Video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Campaign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0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61AAE34-5BDB-DE43-80A4-DCCB17276E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C192D40-1302-534D-8103-384637EB7619}"/>
              </a:ext>
            </a:extLst>
          </p:cNvPr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rgbClr val="182E4D">
              <a:alpha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 bwMode="auto">
          <a:xfrm>
            <a:off x="311634" y="1962150"/>
            <a:ext cx="2026310" cy="2027386"/>
          </a:xfrm>
          <a:prstGeom prst="ellipse">
            <a:avLst/>
          </a:prstGeom>
          <a:solidFill>
            <a:srgbClr val="5EAADE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460607" y="2810776"/>
            <a:ext cx="1728363" cy="4894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b="1" dirty="0">
                <a:latin typeface="+mj-lt"/>
              </a:rPr>
              <a:t>First Person Shooter</a:t>
            </a:r>
            <a:br>
              <a:rPr lang="en-US" sz="1200" b="1" dirty="0">
                <a:latin typeface="+mj-lt"/>
              </a:rPr>
            </a:br>
            <a:r>
              <a:rPr lang="en-US" sz="1050" dirty="0">
                <a:latin typeface="+mn-lt"/>
              </a:rPr>
              <a:t>(The NPD Group)</a:t>
            </a:r>
          </a:p>
        </p:txBody>
      </p:sp>
      <p:sp>
        <p:nvSpPr>
          <p:cNvPr id="51" name="Inhaltsplatzhalter 4"/>
          <p:cNvSpPr txBox="1">
            <a:spLocks/>
          </p:cNvSpPr>
          <p:nvPr/>
        </p:nvSpPr>
        <p:spPr>
          <a:xfrm>
            <a:off x="637103" y="2161460"/>
            <a:ext cx="1375369" cy="647421"/>
          </a:xfrm>
          <a:prstGeom prst="rect">
            <a:avLst/>
          </a:prstGeom>
        </p:spPr>
        <p:txBody>
          <a:bodyPr wrap="square" lIns="9144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#2</a:t>
            </a:r>
            <a:endParaRPr lang="en-US" sz="2400" dirty="0">
              <a:latin typeface="+mn-lt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2471896" y="1962150"/>
            <a:ext cx="2026310" cy="2027386"/>
          </a:xfrm>
          <a:prstGeom prst="ellipse">
            <a:avLst/>
          </a:prstGeom>
          <a:solidFill>
            <a:srgbClr val="38579A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63" name="Inhaltsplatzhalter 4"/>
          <p:cNvSpPr txBox="1">
            <a:spLocks/>
          </p:cNvSpPr>
          <p:nvPr/>
        </p:nvSpPr>
        <p:spPr>
          <a:xfrm>
            <a:off x="2620869" y="2810776"/>
            <a:ext cx="1728363" cy="4894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b="1" dirty="0">
                <a:latin typeface="+mj-lt"/>
              </a:rPr>
              <a:t>2017 Best-Seller</a:t>
            </a:r>
            <a:br>
              <a:rPr lang="en-US" sz="1200" b="1" dirty="0">
                <a:latin typeface="+mj-lt"/>
              </a:rPr>
            </a:br>
            <a:r>
              <a:rPr lang="en-US" sz="1050" dirty="0">
                <a:latin typeface="+mn-lt"/>
              </a:rPr>
              <a:t>(</a:t>
            </a:r>
            <a:r>
              <a:rPr lang="en-US" sz="1050" dirty="0" err="1">
                <a:latin typeface="+mn-lt"/>
              </a:rPr>
              <a:t>Gamespot</a:t>
            </a:r>
            <a:r>
              <a:rPr lang="en-US" sz="1050" dirty="0">
                <a:latin typeface="+mn-lt"/>
              </a:rPr>
              <a:t>)</a:t>
            </a: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2797365" y="2161460"/>
            <a:ext cx="1375369" cy="647421"/>
          </a:xfrm>
          <a:prstGeom prst="rect">
            <a:avLst/>
          </a:prstGeom>
        </p:spPr>
        <p:txBody>
          <a:bodyPr wrap="square" lIns="9144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#2</a:t>
            </a:r>
            <a:endParaRPr lang="en-US" sz="2400" dirty="0">
              <a:latin typeface="+mn-lt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632158" y="1962150"/>
            <a:ext cx="2026310" cy="2027386"/>
          </a:xfrm>
          <a:prstGeom prst="ellipse">
            <a:avLst/>
          </a:prstGeom>
          <a:solidFill>
            <a:srgbClr val="5EAADE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4781131" y="2810776"/>
            <a:ext cx="1728363" cy="4894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b="1" dirty="0">
                <a:latin typeface="+mj-lt"/>
              </a:rPr>
              <a:t>All-Time Xbox One</a:t>
            </a:r>
            <a:br>
              <a:rPr lang="en-US" sz="1200" b="1" dirty="0">
                <a:latin typeface="+mj-lt"/>
              </a:rPr>
            </a:br>
            <a:r>
              <a:rPr lang="en-US" sz="1050" dirty="0">
                <a:latin typeface="+mn-lt"/>
              </a:rPr>
              <a:t>(The NPD Group)</a:t>
            </a:r>
          </a:p>
        </p:txBody>
      </p:sp>
      <p:sp>
        <p:nvSpPr>
          <p:cNvPr id="67" name="Inhaltsplatzhalter 4"/>
          <p:cNvSpPr txBox="1">
            <a:spLocks/>
          </p:cNvSpPr>
          <p:nvPr/>
        </p:nvSpPr>
        <p:spPr>
          <a:xfrm>
            <a:off x="4957627" y="2156876"/>
            <a:ext cx="1375369" cy="656590"/>
          </a:xfrm>
          <a:prstGeom prst="rect">
            <a:avLst/>
          </a:prstGeom>
        </p:spPr>
        <p:txBody>
          <a:bodyPr wrap="square" lIns="9144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#10</a:t>
            </a:r>
            <a:endParaRPr lang="en-US" sz="2400" dirty="0">
              <a:latin typeface="+mn-lt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6792419" y="1962150"/>
            <a:ext cx="2026310" cy="2027386"/>
          </a:xfrm>
          <a:prstGeom prst="ellipse">
            <a:avLst/>
          </a:prstGeom>
          <a:solidFill>
            <a:srgbClr val="38579A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69" name="Inhaltsplatzhalter 4"/>
          <p:cNvSpPr txBox="1">
            <a:spLocks/>
          </p:cNvSpPr>
          <p:nvPr/>
        </p:nvSpPr>
        <p:spPr>
          <a:xfrm>
            <a:off x="6941392" y="2810776"/>
            <a:ext cx="1728363" cy="48942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b="1" dirty="0">
                <a:latin typeface="+mj-lt"/>
              </a:rPr>
              <a:t>Total Players</a:t>
            </a:r>
            <a:br>
              <a:rPr lang="en-US" sz="1200" b="1" dirty="0">
                <a:latin typeface="+mj-lt"/>
              </a:rPr>
            </a:br>
            <a:r>
              <a:rPr lang="en-US" sz="1050" dirty="0">
                <a:latin typeface="+mn-lt"/>
              </a:rPr>
              <a:t>(</a:t>
            </a:r>
            <a:r>
              <a:rPr lang="en-US" sz="1050" dirty="0" err="1">
                <a:latin typeface="+mn-lt"/>
              </a:rPr>
              <a:t>Steamspy</a:t>
            </a:r>
            <a:r>
              <a:rPr lang="en-US" sz="1050" dirty="0">
                <a:latin typeface="+mn-lt"/>
              </a:rPr>
              <a:t>, </a:t>
            </a:r>
            <a:r>
              <a:rPr lang="en-US" sz="1050" dirty="0" err="1">
                <a:latin typeface="+mn-lt"/>
              </a:rPr>
              <a:t>Gamestat</a:t>
            </a:r>
            <a:r>
              <a:rPr lang="en-US" sz="1050" dirty="0">
                <a:latin typeface="+mn-lt"/>
              </a:rPr>
              <a:t>)</a:t>
            </a:r>
          </a:p>
        </p:txBody>
      </p:sp>
      <p:sp>
        <p:nvSpPr>
          <p:cNvPr id="70" name="Inhaltsplatzhalter 4"/>
          <p:cNvSpPr txBox="1">
            <a:spLocks/>
          </p:cNvSpPr>
          <p:nvPr/>
        </p:nvSpPr>
        <p:spPr>
          <a:xfrm>
            <a:off x="7117888" y="2161460"/>
            <a:ext cx="1375369" cy="647421"/>
          </a:xfrm>
          <a:prstGeom prst="rect">
            <a:avLst/>
          </a:prstGeom>
        </p:spPr>
        <p:txBody>
          <a:bodyPr wrap="square" lIns="9144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40M+</a:t>
            </a:r>
            <a:endParaRPr lang="en-US" sz="2400" dirty="0">
              <a:latin typeface="+mn-lt"/>
            </a:endParaRPr>
          </a:p>
        </p:txBody>
      </p:sp>
      <p:sp>
        <p:nvSpPr>
          <p:cNvPr id="22" name="Footer Text">
            <a:extLst>
              <a:ext uri="{FF2B5EF4-FFF2-40B4-BE49-F238E27FC236}">
                <a16:creationId xmlns:a16="http://schemas.microsoft.com/office/drawing/2014/main" id="{E3BA3543-3318-CC41-991D-98BD9B75F16A}"/>
              </a:ext>
            </a:extLst>
          </p:cNvPr>
          <p:cNvSpPr txBox="1"/>
          <p:nvPr/>
        </p:nvSpPr>
        <p:spPr>
          <a:xfrm>
            <a:off x="2743201" y="924903"/>
            <a:ext cx="3657598" cy="430887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Game Overview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819" y="341313"/>
            <a:ext cx="8368363" cy="495383"/>
          </a:xfrm>
        </p:spPr>
        <p:txBody>
          <a:bodyPr/>
          <a:lstStyle/>
          <a:p>
            <a:r>
              <a:rPr lang="en-US" dirty="0"/>
              <a:t>Destiny 2</a:t>
            </a:r>
          </a:p>
        </p:txBody>
      </p:sp>
    </p:spTree>
    <p:extLst>
      <p:ext uri="{BB962C8B-B14F-4D97-AF65-F5344CB8AC3E}">
        <p14:creationId xmlns:p14="http://schemas.microsoft.com/office/powerpoint/2010/main" val="4139312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accel="18000" decel="82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4" grpId="0"/>
      <p:bldP spid="51" grpId="0"/>
      <p:bldP spid="65" grpId="0" animBg="1"/>
      <p:bldP spid="63" grpId="0"/>
      <p:bldP spid="64" grpId="0"/>
      <p:bldP spid="68" grpId="0" animBg="1"/>
      <p:bldP spid="66" grpId="0"/>
      <p:bldP spid="67" grpId="0"/>
      <p:bldP spid="71" grpId="0" animBg="1"/>
      <p:bldP spid="69" grpId="0"/>
      <p:bldP spid="7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441DB30-583B-6D46-A3E3-6E1248F8E6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12" name="Isosceles Triangle 11"/>
          <p:cNvSpPr/>
          <p:nvPr/>
        </p:nvSpPr>
        <p:spPr bwMode="auto">
          <a:xfrm>
            <a:off x="5530773" y="1427589"/>
            <a:ext cx="2654455" cy="2288323"/>
          </a:xfrm>
          <a:prstGeom prst="triangle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Footer Text"/>
          <p:cNvSpPr txBox="1"/>
          <p:nvPr/>
        </p:nvSpPr>
        <p:spPr>
          <a:xfrm>
            <a:off x="5705273" y="2691371"/>
            <a:ext cx="23054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Campaign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Elements</a:t>
            </a:r>
          </a:p>
        </p:txBody>
      </p:sp>
      <p:sp>
        <p:nvSpPr>
          <p:cNvPr id="14" name="Footer Text">
            <a:extLst>
              <a:ext uri="{FF2B5EF4-FFF2-40B4-BE49-F238E27FC236}">
                <a16:creationId xmlns:a16="http://schemas.microsoft.com/office/drawing/2014/main" id="{F925060D-D0BC-F242-A851-4C0CB7EF5552}"/>
              </a:ext>
            </a:extLst>
          </p:cNvPr>
          <p:cNvSpPr txBox="1"/>
          <p:nvPr/>
        </p:nvSpPr>
        <p:spPr>
          <a:xfrm>
            <a:off x="304800" y="104439"/>
            <a:ext cx="3962400" cy="49346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Multimedia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Trailers, infographics, images, soundtracks, comic books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Emails &amp; newsletters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Content marketing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Blogposts, journalism, creator-driven content, video sharing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PPC/display 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Promotional pricing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Social 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In-game incentives</a:t>
            </a:r>
          </a:p>
        </p:txBody>
      </p:sp>
    </p:spTree>
    <p:extLst>
      <p:ext uri="{BB962C8B-B14F-4D97-AF65-F5344CB8AC3E}">
        <p14:creationId xmlns:p14="http://schemas.microsoft.com/office/powerpoint/2010/main" val="92297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3838" y="379954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rgbClr val="182E4D"/>
                </a:solidFill>
              </a:rPr>
              <a:t>Community Engagement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9B06CE-8F5B-E949-BAC4-72D5DD5594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r="226"/>
          <a:stretch>
            <a:fillRect/>
          </a:stretch>
        </p:blipFill>
        <p:spPr/>
      </p:pic>
      <p:sp>
        <p:nvSpPr>
          <p:cNvPr id="14" name="Freeform 27"/>
          <p:cNvSpPr>
            <a:spLocks noEditPoints="1"/>
          </p:cNvSpPr>
          <p:nvPr/>
        </p:nvSpPr>
        <p:spPr bwMode="auto">
          <a:xfrm>
            <a:off x="3201675" y="1659610"/>
            <a:ext cx="493167" cy="293087"/>
          </a:xfrm>
          <a:custGeom>
            <a:avLst/>
            <a:gdLst>
              <a:gd name="T0" fmla="*/ 1585 w 3789"/>
              <a:gd name="T1" fmla="*/ 738 h 2251"/>
              <a:gd name="T2" fmla="*/ 1405 w 3789"/>
              <a:gd name="T3" fmla="*/ 1067 h 2251"/>
              <a:gd name="T4" fmla="*/ 1509 w 3789"/>
              <a:gd name="T5" fmla="*/ 1435 h 2251"/>
              <a:gd name="T6" fmla="*/ 1837 w 3789"/>
              <a:gd name="T7" fmla="*/ 1616 h 2251"/>
              <a:gd name="T8" fmla="*/ 2204 w 3789"/>
              <a:gd name="T9" fmla="*/ 1511 h 2251"/>
              <a:gd name="T10" fmla="*/ 2385 w 3789"/>
              <a:gd name="T11" fmla="*/ 1184 h 2251"/>
              <a:gd name="T12" fmla="*/ 2280 w 3789"/>
              <a:gd name="T13" fmla="*/ 815 h 2251"/>
              <a:gd name="T14" fmla="*/ 1952 w 3789"/>
              <a:gd name="T15" fmla="*/ 635 h 2251"/>
              <a:gd name="T16" fmla="*/ 2240 w 3789"/>
              <a:gd name="T17" fmla="*/ 393 h 2251"/>
              <a:gd name="T18" fmla="*/ 2592 w 3789"/>
              <a:gd name="T19" fmla="*/ 718 h 2251"/>
              <a:gd name="T20" fmla="*/ 2699 w 3789"/>
              <a:gd name="T21" fmla="*/ 1201 h 2251"/>
              <a:gd name="T22" fmla="*/ 2496 w 3789"/>
              <a:gd name="T23" fmla="*/ 1663 h 2251"/>
              <a:gd name="T24" fmla="*/ 2065 w 3789"/>
              <a:gd name="T25" fmla="*/ 1916 h 2251"/>
              <a:gd name="T26" fmla="*/ 2361 w 3789"/>
              <a:gd name="T27" fmla="*/ 1870 h 2251"/>
              <a:gd name="T28" fmla="*/ 2863 w 3789"/>
              <a:gd name="T29" fmla="*/ 1645 h 2251"/>
              <a:gd name="T30" fmla="*/ 3213 w 3789"/>
              <a:gd name="T31" fmla="*/ 1368 h 2251"/>
              <a:gd name="T32" fmla="*/ 3400 w 3789"/>
              <a:gd name="T33" fmla="*/ 1164 h 2251"/>
              <a:gd name="T34" fmla="*/ 3412 w 3789"/>
              <a:gd name="T35" fmla="*/ 1103 h 2251"/>
              <a:gd name="T36" fmla="*/ 3251 w 3789"/>
              <a:gd name="T37" fmla="*/ 915 h 2251"/>
              <a:gd name="T38" fmla="*/ 2921 w 3789"/>
              <a:gd name="T39" fmla="*/ 640 h 2251"/>
              <a:gd name="T40" fmla="*/ 2433 w 3789"/>
              <a:gd name="T41" fmla="*/ 399 h 2251"/>
              <a:gd name="T42" fmla="*/ 1874 w 3789"/>
              <a:gd name="T43" fmla="*/ 315 h 2251"/>
              <a:gd name="T44" fmla="*/ 1274 w 3789"/>
              <a:gd name="T45" fmla="*/ 432 h 2251"/>
              <a:gd name="T46" fmla="*/ 817 w 3789"/>
              <a:gd name="T47" fmla="*/ 684 h 2251"/>
              <a:gd name="T48" fmla="*/ 513 w 3789"/>
              <a:gd name="T49" fmla="*/ 953 h 2251"/>
              <a:gd name="T50" fmla="*/ 375 w 3789"/>
              <a:gd name="T51" fmla="*/ 1114 h 2251"/>
              <a:gd name="T52" fmla="*/ 413 w 3789"/>
              <a:gd name="T53" fmla="*/ 1184 h 2251"/>
              <a:gd name="T54" fmla="*/ 621 w 3789"/>
              <a:gd name="T55" fmla="*/ 1406 h 2251"/>
              <a:gd name="T56" fmla="*/ 991 w 3789"/>
              <a:gd name="T57" fmla="*/ 1683 h 2251"/>
              <a:gd name="T58" fmla="*/ 1511 w 3789"/>
              <a:gd name="T59" fmla="*/ 1892 h 2251"/>
              <a:gd name="T60" fmla="*/ 1653 w 3789"/>
              <a:gd name="T61" fmla="*/ 1898 h 2251"/>
              <a:gd name="T62" fmla="*/ 1248 w 3789"/>
              <a:gd name="T63" fmla="*/ 1608 h 2251"/>
              <a:gd name="T64" fmla="*/ 1086 w 3789"/>
              <a:gd name="T65" fmla="*/ 1125 h 2251"/>
              <a:gd name="T66" fmla="*/ 1248 w 3789"/>
              <a:gd name="T67" fmla="*/ 643 h 2251"/>
              <a:gd name="T68" fmla="*/ 1653 w 3789"/>
              <a:gd name="T69" fmla="*/ 352 h 2251"/>
              <a:gd name="T70" fmla="*/ 2197 w 3789"/>
              <a:gd name="T71" fmla="*/ 22 h 2251"/>
              <a:gd name="T72" fmla="*/ 2806 w 3789"/>
              <a:gd name="T73" fmla="*/ 214 h 2251"/>
              <a:gd name="T74" fmla="*/ 3270 w 3789"/>
              <a:gd name="T75" fmla="*/ 510 h 2251"/>
              <a:gd name="T76" fmla="*/ 3583 w 3789"/>
              <a:gd name="T77" fmla="*/ 808 h 2251"/>
              <a:gd name="T78" fmla="*/ 3737 w 3789"/>
              <a:gd name="T79" fmla="*/ 998 h 2251"/>
              <a:gd name="T80" fmla="*/ 3789 w 3789"/>
              <a:gd name="T81" fmla="*/ 1123 h 2251"/>
              <a:gd name="T82" fmla="*/ 3737 w 3789"/>
              <a:gd name="T83" fmla="*/ 1254 h 2251"/>
              <a:gd name="T84" fmla="*/ 3586 w 3789"/>
              <a:gd name="T85" fmla="*/ 1447 h 2251"/>
              <a:gd name="T86" fmla="*/ 3277 w 3789"/>
              <a:gd name="T87" fmla="*/ 1749 h 2251"/>
              <a:gd name="T88" fmla="*/ 2814 w 3789"/>
              <a:gd name="T89" fmla="*/ 2046 h 2251"/>
              <a:gd name="T90" fmla="*/ 2202 w 3789"/>
              <a:gd name="T91" fmla="*/ 2232 h 2251"/>
              <a:gd name="T92" fmla="*/ 1477 w 3789"/>
              <a:gd name="T93" fmla="*/ 2203 h 2251"/>
              <a:gd name="T94" fmla="*/ 870 w 3789"/>
              <a:gd name="T95" fmla="*/ 1977 h 2251"/>
              <a:gd name="T96" fmla="*/ 427 w 3789"/>
              <a:gd name="T97" fmla="*/ 1665 h 2251"/>
              <a:gd name="T98" fmla="*/ 148 w 3789"/>
              <a:gd name="T99" fmla="*/ 1379 h 2251"/>
              <a:gd name="T100" fmla="*/ 38 w 3789"/>
              <a:gd name="T101" fmla="*/ 1233 h 2251"/>
              <a:gd name="T102" fmla="*/ 2 w 3789"/>
              <a:gd name="T103" fmla="*/ 1101 h 2251"/>
              <a:gd name="T104" fmla="*/ 64 w 3789"/>
              <a:gd name="T105" fmla="*/ 981 h 2251"/>
              <a:gd name="T106" fmla="*/ 243 w 3789"/>
              <a:gd name="T107" fmla="*/ 770 h 2251"/>
              <a:gd name="T108" fmla="*/ 580 w 3789"/>
              <a:gd name="T109" fmla="*/ 465 h 2251"/>
              <a:gd name="T110" fmla="*/ 1066 w 3789"/>
              <a:gd name="T111" fmla="*/ 177 h 2251"/>
              <a:gd name="T112" fmla="*/ 1691 w 3789"/>
              <a:gd name="T113" fmla="*/ 11 h 2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89" h="2251">
                <a:moveTo>
                  <a:pt x="1894" y="631"/>
                </a:moveTo>
                <a:lnTo>
                  <a:pt x="1837" y="635"/>
                </a:lnTo>
                <a:lnTo>
                  <a:pt x="1780" y="644"/>
                </a:lnTo>
                <a:lnTo>
                  <a:pt x="1728" y="660"/>
                </a:lnTo>
                <a:lnTo>
                  <a:pt x="1677" y="681"/>
                </a:lnTo>
                <a:lnTo>
                  <a:pt x="1630" y="707"/>
                </a:lnTo>
                <a:lnTo>
                  <a:pt x="1585" y="738"/>
                </a:lnTo>
                <a:lnTo>
                  <a:pt x="1546" y="775"/>
                </a:lnTo>
                <a:lnTo>
                  <a:pt x="1509" y="816"/>
                </a:lnTo>
                <a:lnTo>
                  <a:pt x="1478" y="860"/>
                </a:lnTo>
                <a:lnTo>
                  <a:pt x="1451" y="907"/>
                </a:lnTo>
                <a:lnTo>
                  <a:pt x="1431" y="958"/>
                </a:lnTo>
                <a:lnTo>
                  <a:pt x="1414" y="1011"/>
                </a:lnTo>
                <a:lnTo>
                  <a:pt x="1405" y="1067"/>
                </a:lnTo>
                <a:lnTo>
                  <a:pt x="1402" y="1125"/>
                </a:lnTo>
                <a:lnTo>
                  <a:pt x="1405" y="1184"/>
                </a:lnTo>
                <a:lnTo>
                  <a:pt x="1414" y="1239"/>
                </a:lnTo>
                <a:lnTo>
                  <a:pt x="1429" y="1293"/>
                </a:lnTo>
                <a:lnTo>
                  <a:pt x="1451" y="1344"/>
                </a:lnTo>
                <a:lnTo>
                  <a:pt x="1478" y="1391"/>
                </a:lnTo>
                <a:lnTo>
                  <a:pt x="1509" y="1435"/>
                </a:lnTo>
                <a:lnTo>
                  <a:pt x="1545" y="1475"/>
                </a:lnTo>
                <a:lnTo>
                  <a:pt x="1585" y="1511"/>
                </a:lnTo>
                <a:lnTo>
                  <a:pt x="1629" y="1542"/>
                </a:lnTo>
                <a:lnTo>
                  <a:pt x="1677" y="1569"/>
                </a:lnTo>
                <a:lnTo>
                  <a:pt x="1728" y="1591"/>
                </a:lnTo>
                <a:lnTo>
                  <a:pt x="1780" y="1606"/>
                </a:lnTo>
                <a:lnTo>
                  <a:pt x="1837" y="1616"/>
                </a:lnTo>
                <a:lnTo>
                  <a:pt x="1894" y="1620"/>
                </a:lnTo>
                <a:lnTo>
                  <a:pt x="1953" y="1616"/>
                </a:lnTo>
                <a:lnTo>
                  <a:pt x="2008" y="1606"/>
                </a:lnTo>
                <a:lnTo>
                  <a:pt x="2062" y="1591"/>
                </a:lnTo>
                <a:lnTo>
                  <a:pt x="2113" y="1569"/>
                </a:lnTo>
                <a:lnTo>
                  <a:pt x="2160" y="1542"/>
                </a:lnTo>
                <a:lnTo>
                  <a:pt x="2204" y="1511"/>
                </a:lnTo>
                <a:lnTo>
                  <a:pt x="2244" y="1475"/>
                </a:lnTo>
                <a:lnTo>
                  <a:pt x="2280" y="1435"/>
                </a:lnTo>
                <a:lnTo>
                  <a:pt x="2311" y="1391"/>
                </a:lnTo>
                <a:lnTo>
                  <a:pt x="2337" y="1343"/>
                </a:lnTo>
                <a:lnTo>
                  <a:pt x="2359" y="1292"/>
                </a:lnTo>
                <a:lnTo>
                  <a:pt x="2374" y="1239"/>
                </a:lnTo>
                <a:lnTo>
                  <a:pt x="2385" y="1184"/>
                </a:lnTo>
                <a:lnTo>
                  <a:pt x="2387" y="1125"/>
                </a:lnTo>
                <a:lnTo>
                  <a:pt x="2385" y="1067"/>
                </a:lnTo>
                <a:lnTo>
                  <a:pt x="2374" y="1011"/>
                </a:lnTo>
                <a:lnTo>
                  <a:pt x="2359" y="958"/>
                </a:lnTo>
                <a:lnTo>
                  <a:pt x="2337" y="907"/>
                </a:lnTo>
                <a:lnTo>
                  <a:pt x="2311" y="858"/>
                </a:lnTo>
                <a:lnTo>
                  <a:pt x="2280" y="815"/>
                </a:lnTo>
                <a:lnTo>
                  <a:pt x="2244" y="774"/>
                </a:lnTo>
                <a:lnTo>
                  <a:pt x="2204" y="738"/>
                </a:lnTo>
                <a:lnTo>
                  <a:pt x="2160" y="707"/>
                </a:lnTo>
                <a:lnTo>
                  <a:pt x="2112" y="681"/>
                </a:lnTo>
                <a:lnTo>
                  <a:pt x="2061" y="660"/>
                </a:lnTo>
                <a:lnTo>
                  <a:pt x="2008" y="644"/>
                </a:lnTo>
                <a:lnTo>
                  <a:pt x="1952" y="635"/>
                </a:lnTo>
                <a:lnTo>
                  <a:pt x="1894" y="631"/>
                </a:lnTo>
                <a:close/>
                <a:moveTo>
                  <a:pt x="1894" y="315"/>
                </a:moveTo>
                <a:lnTo>
                  <a:pt x="1968" y="319"/>
                </a:lnTo>
                <a:lnTo>
                  <a:pt x="2039" y="329"/>
                </a:lnTo>
                <a:lnTo>
                  <a:pt x="2108" y="345"/>
                </a:lnTo>
                <a:lnTo>
                  <a:pt x="2175" y="367"/>
                </a:lnTo>
                <a:lnTo>
                  <a:pt x="2240" y="393"/>
                </a:lnTo>
                <a:lnTo>
                  <a:pt x="2302" y="427"/>
                </a:lnTo>
                <a:lnTo>
                  <a:pt x="2359" y="464"/>
                </a:lnTo>
                <a:lnTo>
                  <a:pt x="2415" y="507"/>
                </a:lnTo>
                <a:lnTo>
                  <a:pt x="2465" y="554"/>
                </a:lnTo>
                <a:lnTo>
                  <a:pt x="2511" y="605"/>
                </a:lnTo>
                <a:lnTo>
                  <a:pt x="2554" y="659"/>
                </a:lnTo>
                <a:lnTo>
                  <a:pt x="2592" y="718"/>
                </a:lnTo>
                <a:lnTo>
                  <a:pt x="2624" y="779"/>
                </a:lnTo>
                <a:lnTo>
                  <a:pt x="2652" y="843"/>
                </a:lnTo>
                <a:lnTo>
                  <a:pt x="2674" y="910"/>
                </a:lnTo>
                <a:lnTo>
                  <a:pt x="2690" y="981"/>
                </a:lnTo>
                <a:lnTo>
                  <a:pt x="2699" y="1052"/>
                </a:lnTo>
                <a:lnTo>
                  <a:pt x="2702" y="1125"/>
                </a:lnTo>
                <a:lnTo>
                  <a:pt x="2699" y="1201"/>
                </a:lnTo>
                <a:lnTo>
                  <a:pt x="2689" y="1276"/>
                </a:lnTo>
                <a:lnTo>
                  <a:pt x="2671" y="1349"/>
                </a:lnTo>
                <a:lnTo>
                  <a:pt x="2647" y="1418"/>
                </a:lnTo>
                <a:lnTo>
                  <a:pt x="2617" y="1485"/>
                </a:lnTo>
                <a:lnTo>
                  <a:pt x="2583" y="1548"/>
                </a:lnTo>
                <a:lnTo>
                  <a:pt x="2542" y="1608"/>
                </a:lnTo>
                <a:lnTo>
                  <a:pt x="2496" y="1663"/>
                </a:lnTo>
                <a:lnTo>
                  <a:pt x="2446" y="1715"/>
                </a:lnTo>
                <a:lnTo>
                  <a:pt x="2392" y="1763"/>
                </a:lnTo>
                <a:lnTo>
                  <a:pt x="2333" y="1804"/>
                </a:lnTo>
                <a:lnTo>
                  <a:pt x="2271" y="1841"/>
                </a:lnTo>
                <a:lnTo>
                  <a:pt x="2205" y="1872"/>
                </a:lnTo>
                <a:lnTo>
                  <a:pt x="2136" y="1898"/>
                </a:lnTo>
                <a:lnTo>
                  <a:pt x="2065" y="1916"/>
                </a:lnTo>
                <a:lnTo>
                  <a:pt x="1991" y="1929"/>
                </a:lnTo>
                <a:lnTo>
                  <a:pt x="1915" y="1935"/>
                </a:lnTo>
                <a:lnTo>
                  <a:pt x="2011" y="1931"/>
                </a:lnTo>
                <a:lnTo>
                  <a:pt x="2102" y="1922"/>
                </a:lnTo>
                <a:lnTo>
                  <a:pt x="2191" y="1909"/>
                </a:lnTo>
                <a:lnTo>
                  <a:pt x="2278" y="1892"/>
                </a:lnTo>
                <a:lnTo>
                  <a:pt x="2361" y="1870"/>
                </a:lnTo>
                <a:lnTo>
                  <a:pt x="2442" y="1846"/>
                </a:lnTo>
                <a:lnTo>
                  <a:pt x="2519" y="1818"/>
                </a:lnTo>
                <a:lnTo>
                  <a:pt x="2594" y="1788"/>
                </a:lnTo>
                <a:lnTo>
                  <a:pt x="2666" y="1755"/>
                </a:lnTo>
                <a:lnTo>
                  <a:pt x="2735" y="1720"/>
                </a:lnTo>
                <a:lnTo>
                  <a:pt x="2800" y="1683"/>
                </a:lnTo>
                <a:lnTo>
                  <a:pt x="2863" y="1645"/>
                </a:lnTo>
                <a:lnTo>
                  <a:pt x="2923" y="1606"/>
                </a:lnTo>
                <a:lnTo>
                  <a:pt x="2980" y="1565"/>
                </a:lnTo>
                <a:lnTo>
                  <a:pt x="3033" y="1525"/>
                </a:lnTo>
                <a:lnTo>
                  <a:pt x="3082" y="1486"/>
                </a:lnTo>
                <a:lnTo>
                  <a:pt x="3129" y="1445"/>
                </a:lnTo>
                <a:lnTo>
                  <a:pt x="3173" y="1406"/>
                </a:lnTo>
                <a:lnTo>
                  <a:pt x="3213" y="1368"/>
                </a:lnTo>
                <a:lnTo>
                  <a:pt x="3250" y="1332"/>
                </a:lnTo>
                <a:lnTo>
                  <a:pt x="3284" y="1298"/>
                </a:lnTo>
                <a:lnTo>
                  <a:pt x="3313" y="1266"/>
                </a:lnTo>
                <a:lnTo>
                  <a:pt x="3341" y="1236"/>
                </a:lnTo>
                <a:lnTo>
                  <a:pt x="3364" y="1208"/>
                </a:lnTo>
                <a:lnTo>
                  <a:pt x="3384" y="1184"/>
                </a:lnTo>
                <a:lnTo>
                  <a:pt x="3400" y="1164"/>
                </a:lnTo>
                <a:lnTo>
                  <a:pt x="3412" y="1148"/>
                </a:lnTo>
                <a:lnTo>
                  <a:pt x="3422" y="1135"/>
                </a:lnTo>
                <a:lnTo>
                  <a:pt x="3427" y="1127"/>
                </a:lnTo>
                <a:lnTo>
                  <a:pt x="3430" y="1125"/>
                </a:lnTo>
                <a:lnTo>
                  <a:pt x="3427" y="1123"/>
                </a:lnTo>
                <a:lnTo>
                  <a:pt x="3422" y="1114"/>
                </a:lnTo>
                <a:lnTo>
                  <a:pt x="3412" y="1103"/>
                </a:lnTo>
                <a:lnTo>
                  <a:pt x="3400" y="1086"/>
                </a:lnTo>
                <a:lnTo>
                  <a:pt x="3384" y="1065"/>
                </a:lnTo>
                <a:lnTo>
                  <a:pt x="3364" y="1041"/>
                </a:lnTo>
                <a:lnTo>
                  <a:pt x="3341" y="1013"/>
                </a:lnTo>
                <a:lnTo>
                  <a:pt x="3315" y="983"/>
                </a:lnTo>
                <a:lnTo>
                  <a:pt x="3285" y="951"/>
                </a:lnTo>
                <a:lnTo>
                  <a:pt x="3251" y="915"/>
                </a:lnTo>
                <a:lnTo>
                  <a:pt x="3213" y="878"/>
                </a:lnTo>
                <a:lnTo>
                  <a:pt x="3173" y="840"/>
                </a:lnTo>
                <a:lnTo>
                  <a:pt x="3129" y="801"/>
                </a:lnTo>
                <a:lnTo>
                  <a:pt x="3082" y="760"/>
                </a:lnTo>
                <a:lnTo>
                  <a:pt x="3033" y="720"/>
                </a:lnTo>
                <a:lnTo>
                  <a:pt x="2979" y="680"/>
                </a:lnTo>
                <a:lnTo>
                  <a:pt x="2921" y="640"/>
                </a:lnTo>
                <a:lnTo>
                  <a:pt x="2861" y="600"/>
                </a:lnTo>
                <a:lnTo>
                  <a:pt x="2798" y="562"/>
                </a:lnTo>
                <a:lnTo>
                  <a:pt x="2731" y="525"/>
                </a:lnTo>
                <a:lnTo>
                  <a:pt x="2662" y="490"/>
                </a:lnTo>
                <a:lnTo>
                  <a:pt x="2588" y="458"/>
                </a:lnTo>
                <a:lnTo>
                  <a:pt x="2512" y="427"/>
                </a:lnTo>
                <a:lnTo>
                  <a:pt x="2433" y="399"/>
                </a:lnTo>
                <a:lnTo>
                  <a:pt x="2351" y="375"/>
                </a:lnTo>
                <a:lnTo>
                  <a:pt x="2266" y="355"/>
                </a:lnTo>
                <a:lnTo>
                  <a:pt x="2178" y="338"/>
                </a:lnTo>
                <a:lnTo>
                  <a:pt x="2087" y="325"/>
                </a:lnTo>
                <a:lnTo>
                  <a:pt x="1992" y="319"/>
                </a:lnTo>
                <a:lnTo>
                  <a:pt x="1894" y="315"/>
                </a:lnTo>
                <a:close/>
                <a:moveTo>
                  <a:pt x="1874" y="315"/>
                </a:moveTo>
                <a:lnTo>
                  <a:pt x="1779" y="320"/>
                </a:lnTo>
                <a:lnTo>
                  <a:pt x="1688" y="328"/>
                </a:lnTo>
                <a:lnTo>
                  <a:pt x="1600" y="342"/>
                </a:lnTo>
                <a:lnTo>
                  <a:pt x="1515" y="359"/>
                </a:lnTo>
                <a:lnTo>
                  <a:pt x="1432" y="380"/>
                </a:lnTo>
                <a:lnTo>
                  <a:pt x="1351" y="404"/>
                </a:lnTo>
                <a:lnTo>
                  <a:pt x="1274" y="432"/>
                </a:lnTo>
                <a:lnTo>
                  <a:pt x="1200" y="463"/>
                </a:lnTo>
                <a:lnTo>
                  <a:pt x="1129" y="495"/>
                </a:lnTo>
                <a:lnTo>
                  <a:pt x="1060" y="531"/>
                </a:lnTo>
                <a:lnTo>
                  <a:pt x="994" y="568"/>
                </a:lnTo>
                <a:lnTo>
                  <a:pt x="932" y="606"/>
                </a:lnTo>
                <a:lnTo>
                  <a:pt x="874" y="645"/>
                </a:lnTo>
                <a:lnTo>
                  <a:pt x="817" y="684"/>
                </a:lnTo>
                <a:lnTo>
                  <a:pt x="764" y="725"/>
                </a:lnTo>
                <a:lnTo>
                  <a:pt x="715" y="765"/>
                </a:lnTo>
                <a:lnTo>
                  <a:pt x="668" y="804"/>
                </a:lnTo>
                <a:lnTo>
                  <a:pt x="624" y="843"/>
                </a:lnTo>
                <a:lnTo>
                  <a:pt x="584" y="881"/>
                </a:lnTo>
                <a:lnTo>
                  <a:pt x="547" y="918"/>
                </a:lnTo>
                <a:lnTo>
                  <a:pt x="513" y="953"/>
                </a:lnTo>
                <a:lnTo>
                  <a:pt x="483" y="985"/>
                </a:lnTo>
                <a:lnTo>
                  <a:pt x="457" y="1015"/>
                </a:lnTo>
                <a:lnTo>
                  <a:pt x="434" y="1042"/>
                </a:lnTo>
                <a:lnTo>
                  <a:pt x="414" y="1066"/>
                </a:lnTo>
                <a:lnTo>
                  <a:pt x="397" y="1087"/>
                </a:lnTo>
                <a:lnTo>
                  <a:pt x="384" y="1103"/>
                </a:lnTo>
                <a:lnTo>
                  <a:pt x="375" y="1114"/>
                </a:lnTo>
                <a:lnTo>
                  <a:pt x="371" y="1123"/>
                </a:lnTo>
                <a:lnTo>
                  <a:pt x="368" y="1125"/>
                </a:lnTo>
                <a:lnTo>
                  <a:pt x="371" y="1127"/>
                </a:lnTo>
                <a:lnTo>
                  <a:pt x="375" y="1135"/>
                </a:lnTo>
                <a:lnTo>
                  <a:pt x="384" y="1148"/>
                </a:lnTo>
                <a:lnTo>
                  <a:pt x="397" y="1164"/>
                </a:lnTo>
                <a:lnTo>
                  <a:pt x="413" y="1184"/>
                </a:lnTo>
                <a:lnTo>
                  <a:pt x="433" y="1208"/>
                </a:lnTo>
                <a:lnTo>
                  <a:pt x="456" y="1236"/>
                </a:lnTo>
                <a:lnTo>
                  <a:pt x="482" y="1266"/>
                </a:lnTo>
                <a:lnTo>
                  <a:pt x="512" y="1298"/>
                </a:lnTo>
                <a:lnTo>
                  <a:pt x="544" y="1332"/>
                </a:lnTo>
                <a:lnTo>
                  <a:pt x="581" y="1368"/>
                </a:lnTo>
                <a:lnTo>
                  <a:pt x="621" y="1406"/>
                </a:lnTo>
                <a:lnTo>
                  <a:pt x="664" y="1445"/>
                </a:lnTo>
                <a:lnTo>
                  <a:pt x="710" y="1486"/>
                </a:lnTo>
                <a:lnTo>
                  <a:pt x="761" y="1525"/>
                </a:lnTo>
                <a:lnTo>
                  <a:pt x="813" y="1565"/>
                </a:lnTo>
                <a:lnTo>
                  <a:pt x="869" y="1606"/>
                </a:lnTo>
                <a:lnTo>
                  <a:pt x="929" y="1645"/>
                </a:lnTo>
                <a:lnTo>
                  <a:pt x="991" y="1683"/>
                </a:lnTo>
                <a:lnTo>
                  <a:pt x="1055" y="1720"/>
                </a:lnTo>
                <a:lnTo>
                  <a:pt x="1124" y="1755"/>
                </a:lnTo>
                <a:lnTo>
                  <a:pt x="1196" y="1788"/>
                </a:lnTo>
                <a:lnTo>
                  <a:pt x="1271" y="1818"/>
                </a:lnTo>
                <a:lnTo>
                  <a:pt x="1348" y="1846"/>
                </a:lnTo>
                <a:lnTo>
                  <a:pt x="1428" y="1870"/>
                </a:lnTo>
                <a:lnTo>
                  <a:pt x="1511" y="1892"/>
                </a:lnTo>
                <a:lnTo>
                  <a:pt x="1597" y="1909"/>
                </a:lnTo>
                <a:lnTo>
                  <a:pt x="1687" y="1922"/>
                </a:lnTo>
                <a:lnTo>
                  <a:pt x="1779" y="1931"/>
                </a:lnTo>
                <a:lnTo>
                  <a:pt x="1874" y="1935"/>
                </a:lnTo>
                <a:lnTo>
                  <a:pt x="1798" y="1929"/>
                </a:lnTo>
                <a:lnTo>
                  <a:pt x="1724" y="1916"/>
                </a:lnTo>
                <a:lnTo>
                  <a:pt x="1653" y="1898"/>
                </a:lnTo>
                <a:lnTo>
                  <a:pt x="1584" y="1872"/>
                </a:lnTo>
                <a:lnTo>
                  <a:pt x="1518" y="1841"/>
                </a:lnTo>
                <a:lnTo>
                  <a:pt x="1456" y="1804"/>
                </a:lnTo>
                <a:lnTo>
                  <a:pt x="1397" y="1762"/>
                </a:lnTo>
                <a:lnTo>
                  <a:pt x="1343" y="1715"/>
                </a:lnTo>
                <a:lnTo>
                  <a:pt x="1292" y="1663"/>
                </a:lnTo>
                <a:lnTo>
                  <a:pt x="1248" y="1608"/>
                </a:lnTo>
                <a:lnTo>
                  <a:pt x="1206" y="1548"/>
                </a:lnTo>
                <a:lnTo>
                  <a:pt x="1172" y="1485"/>
                </a:lnTo>
                <a:lnTo>
                  <a:pt x="1142" y="1418"/>
                </a:lnTo>
                <a:lnTo>
                  <a:pt x="1119" y="1349"/>
                </a:lnTo>
                <a:lnTo>
                  <a:pt x="1101" y="1276"/>
                </a:lnTo>
                <a:lnTo>
                  <a:pt x="1090" y="1201"/>
                </a:lnTo>
                <a:lnTo>
                  <a:pt x="1086" y="1125"/>
                </a:lnTo>
                <a:lnTo>
                  <a:pt x="1090" y="1049"/>
                </a:lnTo>
                <a:lnTo>
                  <a:pt x="1101" y="974"/>
                </a:lnTo>
                <a:lnTo>
                  <a:pt x="1119" y="902"/>
                </a:lnTo>
                <a:lnTo>
                  <a:pt x="1142" y="832"/>
                </a:lnTo>
                <a:lnTo>
                  <a:pt x="1172" y="766"/>
                </a:lnTo>
                <a:lnTo>
                  <a:pt x="1206" y="703"/>
                </a:lnTo>
                <a:lnTo>
                  <a:pt x="1248" y="643"/>
                </a:lnTo>
                <a:lnTo>
                  <a:pt x="1292" y="586"/>
                </a:lnTo>
                <a:lnTo>
                  <a:pt x="1343" y="535"/>
                </a:lnTo>
                <a:lnTo>
                  <a:pt x="1397" y="488"/>
                </a:lnTo>
                <a:lnTo>
                  <a:pt x="1456" y="445"/>
                </a:lnTo>
                <a:lnTo>
                  <a:pt x="1518" y="408"/>
                </a:lnTo>
                <a:lnTo>
                  <a:pt x="1584" y="377"/>
                </a:lnTo>
                <a:lnTo>
                  <a:pt x="1653" y="352"/>
                </a:lnTo>
                <a:lnTo>
                  <a:pt x="1724" y="334"/>
                </a:lnTo>
                <a:lnTo>
                  <a:pt x="1798" y="321"/>
                </a:lnTo>
                <a:lnTo>
                  <a:pt x="1874" y="315"/>
                </a:lnTo>
                <a:close/>
                <a:moveTo>
                  <a:pt x="1894" y="0"/>
                </a:moveTo>
                <a:lnTo>
                  <a:pt x="1998" y="2"/>
                </a:lnTo>
                <a:lnTo>
                  <a:pt x="2099" y="11"/>
                </a:lnTo>
                <a:lnTo>
                  <a:pt x="2197" y="22"/>
                </a:lnTo>
                <a:lnTo>
                  <a:pt x="2293" y="39"/>
                </a:lnTo>
                <a:lnTo>
                  <a:pt x="2386" y="60"/>
                </a:lnTo>
                <a:lnTo>
                  <a:pt x="2476" y="84"/>
                </a:lnTo>
                <a:lnTo>
                  <a:pt x="2562" y="112"/>
                </a:lnTo>
                <a:lnTo>
                  <a:pt x="2646" y="143"/>
                </a:lnTo>
                <a:lnTo>
                  <a:pt x="2728" y="177"/>
                </a:lnTo>
                <a:lnTo>
                  <a:pt x="2806" y="214"/>
                </a:lnTo>
                <a:lnTo>
                  <a:pt x="2881" y="252"/>
                </a:lnTo>
                <a:lnTo>
                  <a:pt x="2953" y="292"/>
                </a:lnTo>
                <a:lnTo>
                  <a:pt x="3022" y="334"/>
                </a:lnTo>
                <a:lnTo>
                  <a:pt x="3089" y="376"/>
                </a:lnTo>
                <a:lnTo>
                  <a:pt x="3152" y="420"/>
                </a:lnTo>
                <a:lnTo>
                  <a:pt x="3212" y="465"/>
                </a:lnTo>
                <a:lnTo>
                  <a:pt x="3270" y="510"/>
                </a:lnTo>
                <a:lnTo>
                  <a:pt x="3324" y="555"/>
                </a:lnTo>
                <a:lnTo>
                  <a:pt x="3376" y="600"/>
                </a:lnTo>
                <a:lnTo>
                  <a:pt x="3423" y="644"/>
                </a:lnTo>
                <a:lnTo>
                  <a:pt x="3468" y="686"/>
                </a:lnTo>
                <a:lnTo>
                  <a:pt x="3509" y="729"/>
                </a:lnTo>
                <a:lnTo>
                  <a:pt x="3548" y="770"/>
                </a:lnTo>
                <a:lnTo>
                  <a:pt x="3583" y="808"/>
                </a:lnTo>
                <a:lnTo>
                  <a:pt x="3615" y="843"/>
                </a:lnTo>
                <a:lnTo>
                  <a:pt x="3644" y="877"/>
                </a:lnTo>
                <a:lnTo>
                  <a:pt x="3669" y="908"/>
                </a:lnTo>
                <a:lnTo>
                  <a:pt x="3691" y="936"/>
                </a:lnTo>
                <a:lnTo>
                  <a:pt x="3709" y="961"/>
                </a:lnTo>
                <a:lnTo>
                  <a:pt x="3725" y="981"/>
                </a:lnTo>
                <a:lnTo>
                  <a:pt x="3737" y="998"/>
                </a:lnTo>
                <a:lnTo>
                  <a:pt x="3745" y="1009"/>
                </a:lnTo>
                <a:lnTo>
                  <a:pt x="3751" y="1018"/>
                </a:lnTo>
                <a:lnTo>
                  <a:pt x="3752" y="1020"/>
                </a:lnTo>
                <a:lnTo>
                  <a:pt x="3768" y="1043"/>
                </a:lnTo>
                <a:lnTo>
                  <a:pt x="3780" y="1067"/>
                </a:lnTo>
                <a:lnTo>
                  <a:pt x="3786" y="1094"/>
                </a:lnTo>
                <a:lnTo>
                  <a:pt x="3789" y="1123"/>
                </a:lnTo>
                <a:lnTo>
                  <a:pt x="3786" y="1150"/>
                </a:lnTo>
                <a:lnTo>
                  <a:pt x="3780" y="1178"/>
                </a:lnTo>
                <a:lnTo>
                  <a:pt x="3768" y="1206"/>
                </a:lnTo>
                <a:lnTo>
                  <a:pt x="3752" y="1231"/>
                </a:lnTo>
                <a:lnTo>
                  <a:pt x="3751" y="1233"/>
                </a:lnTo>
                <a:lnTo>
                  <a:pt x="3746" y="1241"/>
                </a:lnTo>
                <a:lnTo>
                  <a:pt x="3737" y="1254"/>
                </a:lnTo>
                <a:lnTo>
                  <a:pt x="3725" y="1270"/>
                </a:lnTo>
                <a:lnTo>
                  <a:pt x="3711" y="1292"/>
                </a:lnTo>
                <a:lnTo>
                  <a:pt x="3692" y="1316"/>
                </a:lnTo>
                <a:lnTo>
                  <a:pt x="3670" y="1345"/>
                </a:lnTo>
                <a:lnTo>
                  <a:pt x="3646" y="1376"/>
                </a:lnTo>
                <a:lnTo>
                  <a:pt x="3617" y="1411"/>
                </a:lnTo>
                <a:lnTo>
                  <a:pt x="3586" y="1447"/>
                </a:lnTo>
                <a:lnTo>
                  <a:pt x="3552" y="1486"/>
                </a:lnTo>
                <a:lnTo>
                  <a:pt x="3514" y="1527"/>
                </a:lnTo>
                <a:lnTo>
                  <a:pt x="3473" y="1570"/>
                </a:lnTo>
                <a:lnTo>
                  <a:pt x="3429" y="1613"/>
                </a:lnTo>
                <a:lnTo>
                  <a:pt x="3381" y="1658"/>
                </a:lnTo>
                <a:lnTo>
                  <a:pt x="3331" y="1703"/>
                </a:lnTo>
                <a:lnTo>
                  <a:pt x="3277" y="1749"/>
                </a:lnTo>
                <a:lnTo>
                  <a:pt x="3220" y="1794"/>
                </a:lnTo>
                <a:lnTo>
                  <a:pt x="3160" y="1839"/>
                </a:lnTo>
                <a:lnTo>
                  <a:pt x="3097" y="1883"/>
                </a:lnTo>
                <a:lnTo>
                  <a:pt x="3030" y="1926"/>
                </a:lnTo>
                <a:lnTo>
                  <a:pt x="2961" y="1968"/>
                </a:lnTo>
                <a:lnTo>
                  <a:pt x="2889" y="2008"/>
                </a:lnTo>
                <a:lnTo>
                  <a:pt x="2814" y="2046"/>
                </a:lnTo>
                <a:lnTo>
                  <a:pt x="2736" y="2083"/>
                </a:lnTo>
                <a:lnTo>
                  <a:pt x="2654" y="2116"/>
                </a:lnTo>
                <a:lnTo>
                  <a:pt x="2569" y="2147"/>
                </a:lnTo>
                <a:lnTo>
                  <a:pt x="2481" y="2173"/>
                </a:lnTo>
                <a:lnTo>
                  <a:pt x="2392" y="2198"/>
                </a:lnTo>
                <a:lnTo>
                  <a:pt x="2298" y="2217"/>
                </a:lnTo>
                <a:lnTo>
                  <a:pt x="2202" y="2232"/>
                </a:lnTo>
                <a:lnTo>
                  <a:pt x="2102" y="2244"/>
                </a:lnTo>
                <a:lnTo>
                  <a:pt x="2000" y="2249"/>
                </a:lnTo>
                <a:lnTo>
                  <a:pt x="1894" y="2251"/>
                </a:lnTo>
                <a:lnTo>
                  <a:pt x="1785" y="2246"/>
                </a:lnTo>
                <a:lnTo>
                  <a:pt x="1679" y="2237"/>
                </a:lnTo>
                <a:lnTo>
                  <a:pt x="1577" y="2222"/>
                </a:lnTo>
                <a:lnTo>
                  <a:pt x="1477" y="2203"/>
                </a:lnTo>
                <a:lnTo>
                  <a:pt x="1380" y="2180"/>
                </a:lnTo>
                <a:lnTo>
                  <a:pt x="1287" y="2154"/>
                </a:lnTo>
                <a:lnTo>
                  <a:pt x="1197" y="2124"/>
                </a:lnTo>
                <a:lnTo>
                  <a:pt x="1111" y="2091"/>
                </a:lnTo>
                <a:lnTo>
                  <a:pt x="1028" y="2056"/>
                </a:lnTo>
                <a:lnTo>
                  <a:pt x="947" y="2018"/>
                </a:lnTo>
                <a:lnTo>
                  <a:pt x="870" y="1977"/>
                </a:lnTo>
                <a:lnTo>
                  <a:pt x="798" y="1935"/>
                </a:lnTo>
                <a:lnTo>
                  <a:pt x="727" y="1892"/>
                </a:lnTo>
                <a:lnTo>
                  <a:pt x="661" y="1847"/>
                </a:lnTo>
                <a:lnTo>
                  <a:pt x="597" y="1802"/>
                </a:lnTo>
                <a:lnTo>
                  <a:pt x="536" y="1756"/>
                </a:lnTo>
                <a:lnTo>
                  <a:pt x="480" y="1710"/>
                </a:lnTo>
                <a:lnTo>
                  <a:pt x="427" y="1665"/>
                </a:lnTo>
                <a:lnTo>
                  <a:pt x="376" y="1620"/>
                </a:lnTo>
                <a:lnTo>
                  <a:pt x="330" y="1575"/>
                </a:lnTo>
                <a:lnTo>
                  <a:pt x="287" y="1532"/>
                </a:lnTo>
                <a:lnTo>
                  <a:pt x="247" y="1490"/>
                </a:lnTo>
                <a:lnTo>
                  <a:pt x="211" y="1451"/>
                </a:lnTo>
                <a:lnTo>
                  <a:pt x="178" y="1413"/>
                </a:lnTo>
                <a:lnTo>
                  <a:pt x="148" y="1379"/>
                </a:lnTo>
                <a:lnTo>
                  <a:pt x="122" y="1346"/>
                </a:lnTo>
                <a:lnTo>
                  <a:pt x="100" y="1317"/>
                </a:lnTo>
                <a:lnTo>
                  <a:pt x="81" y="1292"/>
                </a:lnTo>
                <a:lnTo>
                  <a:pt x="64" y="1271"/>
                </a:lnTo>
                <a:lnTo>
                  <a:pt x="53" y="1254"/>
                </a:lnTo>
                <a:lnTo>
                  <a:pt x="44" y="1241"/>
                </a:lnTo>
                <a:lnTo>
                  <a:pt x="38" y="1233"/>
                </a:lnTo>
                <a:lnTo>
                  <a:pt x="37" y="1231"/>
                </a:lnTo>
                <a:lnTo>
                  <a:pt x="21" y="1208"/>
                </a:lnTo>
                <a:lnTo>
                  <a:pt x="9" y="1182"/>
                </a:lnTo>
                <a:lnTo>
                  <a:pt x="2" y="1156"/>
                </a:lnTo>
                <a:lnTo>
                  <a:pt x="0" y="1128"/>
                </a:lnTo>
                <a:lnTo>
                  <a:pt x="0" y="1128"/>
                </a:lnTo>
                <a:lnTo>
                  <a:pt x="2" y="1101"/>
                </a:lnTo>
                <a:lnTo>
                  <a:pt x="9" y="1072"/>
                </a:lnTo>
                <a:lnTo>
                  <a:pt x="21" y="1045"/>
                </a:lnTo>
                <a:lnTo>
                  <a:pt x="37" y="1020"/>
                </a:lnTo>
                <a:lnTo>
                  <a:pt x="38" y="1018"/>
                </a:lnTo>
                <a:lnTo>
                  <a:pt x="44" y="1009"/>
                </a:lnTo>
                <a:lnTo>
                  <a:pt x="52" y="998"/>
                </a:lnTo>
                <a:lnTo>
                  <a:pt x="64" y="981"/>
                </a:lnTo>
                <a:lnTo>
                  <a:pt x="79" y="961"/>
                </a:lnTo>
                <a:lnTo>
                  <a:pt x="99" y="936"/>
                </a:lnTo>
                <a:lnTo>
                  <a:pt x="121" y="908"/>
                </a:lnTo>
                <a:lnTo>
                  <a:pt x="146" y="877"/>
                </a:lnTo>
                <a:lnTo>
                  <a:pt x="176" y="843"/>
                </a:lnTo>
                <a:lnTo>
                  <a:pt x="207" y="808"/>
                </a:lnTo>
                <a:lnTo>
                  <a:pt x="243" y="770"/>
                </a:lnTo>
                <a:lnTo>
                  <a:pt x="282" y="729"/>
                </a:lnTo>
                <a:lnTo>
                  <a:pt x="323" y="686"/>
                </a:lnTo>
                <a:lnTo>
                  <a:pt x="368" y="644"/>
                </a:lnTo>
                <a:lnTo>
                  <a:pt x="417" y="600"/>
                </a:lnTo>
                <a:lnTo>
                  <a:pt x="468" y="555"/>
                </a:lnTo>
                <a:lnTo>
                  <a:pt x="523" y="510"/>
                </a:lnTo>
                <a:lnTo>
                  <a:pt x="580" y="465"/>
                </a:lnTo>
                <a:lnTo>
                  <a:pt x="640" y="420"/>
                </a:lnTo>
                <a:lnTo>
                  <a:pt x="703" y="376"/>
                </a:lnTo>
                <a:lnTo>
                  <a:pt x="770" y="334"/>
                </a:lnTo>
                <a:lnTo>
                  <a:pt x="839" y="292"/>
                </a:lnTo>
                <a:lnTo>
                  <a:pt x="912" y="252"/>
                </a:lnTo>
                <a:lnTo>
                  <a:pt x="987" y="214"/>
                </a:lnTo>
                <a:lnTo>
                  <a:pt x="1066" y="177"/>
                </a:lnTo>
                <a:lnTo>
                  <a:pt x="1146" y="143"/>
                </a:lnTo>
                <a:lnTo>
                  <a:pt x="1230" y="112"/>
                </a:lnTo>
                <a:lnTo>
                  <a:pt x="1317" y="84"/>
                </a:lnTo>
                <a:lnTo>
                  <a:pt x="1406" y="60"/>
                </a:lnTo>
                <a:lnTo>
                  <a:pt x="1498" y="39"/>
                </a:lnTo>
                <a:lnTo>
                  <a:pt x="1594" y="22"/>
                </a:lnTo>
                <a:lnTo>
                  <a:pt x="1691" y="11"/>
                </a:lnTo>
                <a:lnTo>
                  <a:pt x="1792" y="2"/>
                </a:lnTo>
                <a:lnTo>
                  <a:pt x="18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70066" y="1583442"/>
            <a:ext cx="479053" cy="479053"/>
            <a:chOff x="-1238250" y="2566988"/>
            <a:chExt cx="1381125" cy="1381125"/>
          </a:xfrm>
          <a:solidFill>
            <a:schemeClr val="bg1"/>
          </a:solidFill>
        </p:grpSpPr>
        <p:sp>
          <p:nvSpPr>
            <p:cNvPr id="18" name="Freeform 32"/>
            <p:cNvSpPr>
              <a:spLocks noEditPoints="1"/>
            </p:cNvSpPr>
            <p:nvPr/>
          </p:nvSpPr>
          <p:spPr bwMode="auto">
            <a:xfrm>
              <a:off x="-1238250" y="2566988"/>
              <a:ext cx="1381125" cy="1381125"/>
            </a:xfrm>
            <a:custGeom>
              <a:avLst/>
              <a:gdLst>
                <a:gd name="T0" fmla="*/ 1520 w 3480"/>
                <a:gd name="T1" fmla="*/ 434 h 3480"/>
                <a:gd name="T2" fmla="*/ 1188 w 3480"/>
                <a:gd name="T3" fmla="*/ 611 h 3480"/>
                <a:gd name="T4" fmla="*/ 919 w 3480"/>
                <a:gd name="T5" fmla="*/ 632 h 3480"/>
                <a:gd name="T6" fmla="*/ 509 w 3480"/>
                <a:gd name="T7" fmla="*/ 752 h 3480"/>
                <a:gd name="T8" fmla="*/ 668 w 3480"/>
                <a:gd name="T9" fmla="*/ 1063 h 3480"/>
                <a:gd name="T10" fmla="*/ 502 w 3480"/>
                <a:gd name="T11" fmla="*/ 1461 h 3480"/>
                <a:gd name="T12" fmla="*/ 171 w 3480"/>
                <a:gd name="T13" fmla="*/ 1568 h 3480"/>
                <a:gd name="T14" fmla="*/ 375 w 3480"/>
                <a:gd name="T15" fmla="*/ 1942 h 3480"/>
                <a:gd name="T16" fmla="*/ 552 w 3480"/>
                <a:gd name="T17" fmla="*/ 2149 h 3480"/>
                <a:gd name="T18" fmla="*/ 661 w 3480"/>
                <a:gd name="T19" fmla="*/ 2507 h 3480"/>
                <a:gd name="T20" fmla="*/ 735 w 3480"/>
                <a:gd name="T21" fmla="*/ 2965 h 3480"/>
                <a:gd name="T22" fmla="*/ 1001 w 3480"/>
                <a:gd name="T23" fmla="*/ 2812 h 3480"/>
                <a:gd name="T24" fmla="*/ 1405 w 3480"/>
                <a:gd name="T25" fmla="*/ 2952 h 3480"/>
                <a:gd name="T26" fmla="*/ 1550 w 3480"/>
                <a:gd name="T27" fmla="*/ 3204 h 3480"/>
                <a:gd name="T28" fmla="*/ 1915 w 3480"/>
                <a:gd name="T29" fmla="*/ 3301 h 3480"/>
                <a:gd name="T30" fmla="*/ 2046 w 3480"/>
                <a:gd name="T31" fmla="*/ 2962 h 3480"/>
                <a:gd name="T32" fmla="*/ 2448 w 3480"/>
                <a:gd name="T33" fmla="*/ 2810 h 3480"/>
                <a:gd name="T34" fmla="*/ 2738 w 3480"/>
                <a:gd name="T35" fmla="*/ 2971 h 3480"/>
                <a:gd name="T36" fmla="*/ 2831 w 3480"/>
                <a:gd name="T37" fmla="*/ 2535 h 3480"/>
                <a:gd name="T38" fmla="*/ 2901 w 3480"/>
                <a:gd name="T39" fmla="*/ 2221 h 3480"/>
                <a:gd name="T40" fmla="*/ 3074 w 3480"/>
                <a:gd name="T41" fmla="*/ 1950 h 3480"/>
                <a:gd name="T42" fmla="*/ 3315 w 3480"/>
                <a:gd name="T43" fmla="*/ 1575 h 3480"/>
                <a:gd name="T44" fmla="*/ 2997 w 3480"/>
                <a:gd name="T45" fmla="*/ 1484 h 3480"/>
                <a:gd name="T46" fmla="*/ 2821 w 3480"/>
                <a:gd name="T47" fmla="*/ 1091 h 3480"/>
                <a:gd name="T48" fmla="*/ 2967 w 3480"/>
                <a:gd name="T49" fmla="*/ 760 h 3480"/>
                <a:gd name="T50" fmla="*/ 2641 w 3480"/>
                <a:gd name="T51" fmla="*/ 572 h 3480"/>
                <a:gd name="T52" fmla="*/ 2360 w 3480"/>
                <a:gd name="T53" fmla="*/ 646 h 3480"/>
                <a:gd name="T54" fmla="*/ 1976 w 3480"/>
                <a:gd name="T55" fmla="*/ 461 h 3480"/>
                <a:gd name="T56" fmla="*/ 1896 w 3480"/>
                <a:gd name="T57" fmla="*/ 162 h 3480"/>
                <a:gd name="T58" fmla="*/ 2036 w 3480"/>
                <a:gd name="T59" fmla="*/ 67 h 3480"/>
                <a:gd name="T60" fmla="*/ 2110 w 3480"/>
                <a:gd name="T61" fmla="*/ 367 h 3480"/>
                <a:gd name="T62" fmla="*/ 2455 w 3480"/>
                <a:gd name="T63" fmla="*/ 507 h 3480"/>
                <a:gd name="T64" fmla="*/ 2759 w 3480"/>
                <a:gd name="T65" fmla="*/ 349 h 3480"/>
                <a:gd name="T66" fmla="*/ 3125 w 3480"/>
                <a:gd name="T67" fmla="*/ 693 h 3480"/>
                <a:gd name="T68" fmla="*/ 2977 w 3480"/>
                <a:gd name="T69" fmla="*/ 1018 h 3480"/>
                <a:gd name="T70" fmla="*/ 3110 w 3480"/>
                <a:gd name="T71" fmla="*/ 1367 h 3480"/>
                <a:gd name="T72" fmla="*/ 3386 w 3480"/>
                <a:gd name="T73" fmla="*/ 1425 h 3480"/>
                <a:gd name="T74" fmla="*/ 3477 w 3480"/>
                <a:gd name="T75" fmla="*/ 1929 h 3480"/>
                <a:gd name="T76" fmla="*/ 3226 w 3480"/>
                <a:gd name="T77" fmla="*/ 2090 h 3480"/>
                <a:gd name="T78" fmla="*/ 3052 w 3480"/>
                <a:gd name="T79" fmla="*/ 2283 h 3480"/>
                <a:gd name="T80" fmla="*/ 3114 w 3480"/>
                <a:gd name="T81" fmla="*/ 2648 h 3480"/>
                <a:gd name="T82" fmla="*/ 3080 w 3480"/>
                <a:gd name="T83" fmla="*/ 2860 h 3480"/>
                <a:gd name="T84" fmla="*/ 2674 w 3480"/>
                <a:gd name="T85" fmla="*/ 3125 h 3480"/>
                <a:gd name="T86" fmla="*/ 2363 w 3480"/>
                <a:gd name="T87" fmla="*/ 3016 h 3480"/>
                <a:gd name="T88" fmla="*/ 2104 w 3480"/>
                <a:gd name="T89" fmla="*/ 3126 h 3480"/>
                <a:gd name="T90" fmla="*/ 1959 w 3480"/>
                <a:gd name="T91" fmla="*/ 3468 h 3480"/>
                <a:gd name="T92" fmla="*/ 1444 w 3480"/>
                <a:gd name="T93" fmla="*/ 3413 h 3480"/>
                <a:gd name="T94" fmla="*/ 1370 w 3480"/>
                <a:gd name="T95" fmla="*/ 3113 h 3480"/>
                <a:gd name="T96" fmla="*/ 1025 w 3480"/>
                <a:gd name="T97" fmla="*/ 2973 h 3480"/>
                <a:gd name="T98" fmla="*/ 721 w 3480"/>
                <a:gd name="T99" fmla="*/ 3131 h 3480"/>
                <a:gd name="T100" fmla="*/ 355 w 3480"/>
                <a:gd name="T101" fmla="*/ 2787 h 3480"/>
                <a:gd name="T102" fmla="*/ 503 w 3480"/>
                <a:gd name="T103" fmla="*/ 2462 h 3480"/>
                <a:gd name="T104" fmla="*/ 370 w 3480"/>
                <a:gd name="T105" fmla="*/ 2113 h 3480"/>
                <a:gd name="T106" fmla="*/ 94 w 3480"/>
                <a:gd name="T107" fmla="*/ 2055 h 3480"/>
                <a:gd name="T108" fmla="*/ 3 w 3480"/>
                <a:gd name="T109" fmla="*/ 1551 h 3480"/>
                <a:gd name="T110" fmla="*/ 254 w 3480"/>
                <a:gd name="T111" fmla="*/ 1390 h 3480"/>
                <a:gd name="T112" fmla="*/ 428 w 3480"/>
                <a:gd name="T113" fmla="*/ 1197 h 3480"/>
                <a:gd name="T114" fmla="*/ 366 w 3480"/>
                <a:gd name="T115" fmla="*/ 832 h 3480"/>
                <a:gd name="T116" fmla="*/ 400 w 3480"/>
                <a:gd name="T117" fmla="*/ 620 h 3480"/>
                <a:gd name="T118" fmla="*/ 806 w 3480"/>
                <a:gd name="T119" fmla="*/ 355 h 3480"/>
                <a:gd name="T120" fmla="*/ 1117 w 3480"/>
                <a:gd name="T121" fmla="*/ 464 h 3480"/>
                <a:gd name="T122" fmla="*/ 1376 w 3480"/>
                <a:gd name="T123" fmla="*/ 354 h 3480"/>
                <a:gd name="T124" fmla="*/ 1521 w 3480"/>
                <a:gd name="T125" fmla="*/ 12 h 3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0" h="3480">
                  <a:moveTo>
                    <a:pt x="1584" y="162"/>
                  </a:moveTo>
                  <a:lnTo>
                    <a:pt x="1575" y="165"/>
                  </a:lnTo>
                  <a:lnTo>
                    <a:pt x="1568" y="171"/>
                  </a:lnTo>
                  <a:lnTo>
                    <a:pt x="1565" y="179"/>
                  </a:lnTo>
                  <a:lnTo>
                    <a:pt x="1550" y="277"/>
                  </a:lnTo>
                  <a:lnTo>
                    <a:pt x="1538" y="375"/>
                  </a:lnTo>
                  <a:lnTo>
                    <a:pt x="1530" y="406"/>
                  </a:lnTo>
                  <a:lnTo>
                    <a:pt x="1520" y="434"/>
                  </a:lnTo>
                  <a:lnTo>
                    <a:pt x="1504" y="461"/>
                  </a:lnTo>
                  <a:lnTo>
                    <a:pt x="1484" y="483"/>
                  </a:lnTo>
                  <a:lnTo>
                    <a:pt x="1461" y="502"/>
                  </a:lnTo>
                  <a:lnTo>
                    <a:pt x="1434" y="518"/>
                  </a:lnTo>
                  <a:lnTo>
                    <a:pt x="1405" y="528"/>
                  </a:lnTo>
                  <a:lnTo>
                    <a:pt x="1331" y="552"/>
                  </a:lnTo>
                  <a:lnTo>
                    <a:pt x="1259" y="579"/>
                  </a:lnTo>
                  <a:lnTo>
                    <a:pt x="1188" y="611"/>
                  </a:lnTo>
                  <a:lnTo>
                    <a:pt x="1120" y="646"/>
                  </a:lnTo>
                  <a:lnTo>
                    <a:pt x="1091" y="659"/>
                  </a:lnTo>
                  <a:lnTo>
                    <a:pt x="1063" y="668"/>
                  </a:lnTo>
                  <a:lnTo>
                    <a:pt x="1032" y="670"/>
                  </a:lnTo>
                  <a:lnTo>
                    <a:pt x="1003" y="668"/>
                  </a:lnTo>
                  <a:lnTo>
                    <a:pt x="973" y="661"/>
                  </a:lnTo>
                  <a:lnTo>
                    <a:pt x="945" y="649"/>
                  </a:lnTo>
                  <a:lnTo>
                    <a:pt x="919" y="632"/>
                  </a:lnTo>
                  <a:lnTo>
                    <a:pt x="839" y="572"/>
                  </a:lnTo>
                  <a:lnTo>
                    <a:pt x="760" y="513"/>
                  </a:lnTo>
                  <a:lnTo>
                    <a:pt x="752" y="509"/>
                  </a:lnTo>
                  <a:lnTo>
                    <a:pt x="742" y="509"/>
                  </a:lnTo>
                  <a:lnTo>
                    <a:pt x="735" y="515"/>
                  </a:lnTo>
                  <a:lnTo>
                    <a:pt x="515" y="735"/>
                  </a:lnTo>
                  <a:lnTo>
                    <a:pt x="509" y="742"/>
                  </a:lnTo>
                  <a:lnTo>
                    <a:pt x="509" y="752"/>
                  </a:lnTo>
                  <a:lnTo>
                    <a:pt x="513" y="760"/>
                  </a:lnTo>
                  <a:lnTo>
                    <a:pt x="572" y="839"/>
                  </a:lnTo>
                  <a:lnTo>
                    <a:pt x="632" y="919"/>
                  </a:lnTo>
                  <a:lnTo>
                    <a:pt x="649" y="945"/>
                  </a:lnTo>
                  <a:lnTo>
                    <a:pt x="661" y="973"/>
                  </a:lnTo>
                  <a:lnTo>
                    <a:pt x="668" y="1003"/>
                  </a:lnTo>
                  <a:lnTo>
                    <a:pt x="670" y="1032"/>
                  </a:lnTo>
                  <a:lnTo>
                    <a:pt x="668" y="1063"/>
                  </a:lnTo>
                  <a:lnTo>
                    <a:pt x="659" y="1091"/>
                  </a:lnTo>
                  <a:lnTo>
                    <a:pt x="646" y="1120"/>
                  </a:lnTo>
                  <a:lnTo>
                    <a:pt x="611" y="1188"/>
                  </a:lnTo>
                  <a:lnTo>
                    <a:pt x="579" y="1259"/>
                  </a:lnTo>
                  <a:lnTo>
                    <a:pt x="552" y="1331"/>
                  </a:lnTo>
                  <a:lnTo>
                    <a:pt x="528" y="1405"/>
                  </a:lnTo>
                  <a:lnTo>
                    <a:pt x="518" y="1434"/>
                  </a:lnTo>
                  <a:lnTo>
                    <a:pt x="502" y="1461"/>
                  </a:lnTo>
                  <a:lnTo>
                    <a:pt x="483" y="1484"/>
                  </a:lnTo>
                  <a:lnTo>
                    <a:pt x="461" y="1504"/>
                  </a:lnTo>
                  <a:lnTo>
                    <a:pt x="434" y="1520"/>
                  </a:lnTo>
                  <a:lnTo>
                    <a:pt x="406" y="1530"/>
                  </a:lnTo>
                  <a:lnTo>
                    <a:pt x="375" y="1538"/>
                  </a:lnTo>
                  <a:lnTo>
                    <a:pt x="277" y="1550"/>
                  </a:lnTo>
                  <a:lnTo>
                    <a:pt x="179" y="1565"/>
                  </a:lnTo>
                  <a:lnTo>
                    <a:pt x="171" y="1568"/>
                  </a:lnTo>
                  <a:lnTo>
                    <a:pt x="165" y="1575"/>
                  </a:lnTo>
                  <a:lnTo>
                    <a:pt x="162" y="1585"/>
                  </a:lnTo>
                  <a:lnTo>
                    <a:pt x="162" y="1896"/>
                  </a:lnTo>
                  <a:lnTo>
                    <a:pt x="165" y="1905"/>
                  </a:lnTo>
                  <a:lnTo>
                    <a:pt x="171" y="1912"/>
                  </a:lnTo>
                  <a:lnTo>
                    <a:pt x="179" y="1915"/>
                  </a:lnTo>
                  <a:lnTo>
                    <a:pt x="277" y="1930"/>
                  </a:lnTo>
                  <a:lnTo>
                    <a:pt x="375" y="1942"/>
                  </a:lnTo>
                  <a:lnTo>
                    <a:pt x="406" y="1950"/>
                  </a:lnTo>
                  <a:lnTo>
                    <a:pt x="434" y="1960"/>
                  </a:lnTo>
                  <a:lnTo>
                    <a:pt x="461" y="1976"/>
                  </a:lnTo>
                  <a:lnTo>
                    <a:pt x="483" y="1996"/>
                  </a:lnTo>
                  <a:lnTo>
                    <a:pt x="502" y="2019"/>
                  </a:lnTo>
                  <a:lnTo>
                    <a:pt x="518" y="2046"/>
                  </a:lnTo>
                  <a:lnTo>
                    <a:pt x="528" y="2075"/>
                  </a:lnTo>
                  <a:lnTo>
                    <a:pt x="552" y="2149"/>
                  </a:lnTo>
                  <a:lnTo>
                    <a:pt x="579" y="2221"/>
                  </a:lnTo>
                  <a:lnTo>
                    <a:pt x="611" y="2292"/>
                  </a:lnTo>
                  <a:lnTo>
                    <a:pt x="646" y="2360"/>
                  </a:lnTo>
                  <a:lnTo>
                    <a:pt x="659" y="2389"/>
                  </a:lnTo>
                  <a:lnTo>
                    <a:pt x="668" y="2417"/>
                  </a:lnTo>
                  <a:lnTo>
                    <a:pt x="670" y="2448"/>
                  </a:lnTo>
                  <a:lnTo>
                    <a:pt x="668" y="2477"/>
                  </a:lnTo>
                  <a:lnTo>
                    <a:pt x="661" y="2507"/>
                  </a:lnTo>
                  <a:lnTo>
                    <a:pt x="649" y="2535"/>
                  </a:lnTo>
                  <a:lnTo>
                    <a:pt x="632" y="2561"/>
                  </a:lnTo>
                  <a:lnTo>
                    <a:pt x="572" y="2641"/>
                  </a:lnTo>
                  <a:lnTo>
                    <a:pt x="513" y="2720"/>
                  </a:lnTo>
                  <a:lnTo>
                    <a:pt x="509" y="2728"/>
                  </a:lnTo>
                  <a:lnTo>
                    <a:pt x="509" y="2738"/>
                  </a:lnTo>
                  <a:lnTo>
                    <a:pt x="515" y="2745"/>
                  </a:lnTo>
                  <a:lnTo>
                    <a:pt x="735" y="2965"/>
                  </a:lnTo>
                  <a:lnTo>
                    <a:pt x="742" y="2971"/>
                  </a:lnTo>
                  <a:lnTo>
                    <a:pt x="752" y="2972"/>
                  </a:lnTo>
                  <a:lnTo>
                    <a:pt x="760" y="2967"/>
                  </a:lnTo>
                  <a:lnTo>
                    <a:pt x="839" y="2908"/>
                  </a:lnTo>
                  <a:lnTo>
                    <a:pt x="919" y="2848"/>
                  </a:lnTo>
                  <a:lnTo>
                    <a:pt x="945" y="2831"/>
                  </a:lnTo>
                  <a:lnTo>
                    <a:pt x="972" y="2820"/>
                  </a:lnTo>
                  <a:lnTo>
                    <a:pt x="1001" y="2812"/>
                  </a:lnTo>
                  <a:lnTo>
                    <a:pt x="1030" y="2810"/>
                  </a:lnTo>
                  <a:lnTo>
                    <a:pt x="1061" y="2812"/>
                  </a:lnTo>
                  <a:lnTo>
                    <a:pt x="1091" y="2821"/>
                  </a:lnTo>
                  <a:lnTo>
                    <a:pt x="1120" y="2834"/>
                  </a:lnTo>
                  <a:lnTo>
                    <a:pt x="1188" y="2869"/>
                  </a:lnTo>
                  <a:lnTo>
                    <a:pt x="1259" y="2901"/>
                  </a:lnTo>
                  <a:lnTo>
                    <a:pt x="1331" y="2928"/>
                  </a:lnTo>
                  <a:lnTo>
                    <a:pt x="1405" y="2952"/>
                  </a:lnTo>
                  <a:lnTo>
                    <a:pt x="1434" y="2962"/>
                  </a:lnTo>
                  <a:lnTo>
                    <a:pt x="1461" y="2978"/>
                  </a:lnTo>
                  <a:lnTo>
                    <a:pt x="1484" y="2997"/>
                  </a:lnTo>
                  <a:lnTo>
                    <a:pt x="1504" y="3019"/>
                  </a:lnTo>
                  <a:lnTo>
                    <a:pt x="1520" y="3046"/>
                  </a:lnTo>
                  <a:lnTo>
                    <a:pt x="1530" y="3074"/>
                  </a:lnTo>
                  <a:lnTo>
                    <a:pt x="1538" y="3105"/>
                  </a:lnTo>
                  <a:lnTo>
                    <a:pt x="1550" y="3204"/>
                  </a:lnTo>
                  <a:lnTo>
                    <a:pt x="1565" y="3301"/>
                  </a:lnTo>
                  <a:lnTo>
                    <a:pt x="1568" y="3309"/>
                  </a:lnTo>
                  <a:lnTo>
                    <a:pt x="1575" y="3315"/>
                  </a:lnTo>
                  <a:lnTo>
                    <a:pt x="1584" y="3318"/>
                  </a:lnTo>
                  <a:lnTo>
                    <a:pt x="1896" y="3318"/>
                  </a:lnTo>
                  <a:lnTo>
                    <a:pt x="1905" y="3315"/>
                  </a:lnTo>
                  <a:lnTo>
                    <a:pt x="1912" y="3309"/>
                  </a:lnTo>
                  <a:lnTo>
                    <a:pt x="1915" y="3301"/>
                  </a:lnTo>
                  <a:lnTo>
                    <a:pt x="1930" y="3203"/>
                  </a:lnTo>
                  <a:lnTo>
                    <a:pt x="1942" y="3105"/>
                  </a:lnTo>
                  <a:lnTo>
                    <a:pt x="1950" y="3074"/>
                  </a:lnTo>
                  <a:lnTo>
                    <a:pt x="1960" y="3046"/>
                  </a:lnTo>
                  <a:lnTo>
                    <a:pt x="1976" y="3019"/>
                  </a:lnTo>
                  <a:lnTo>
                    <a:pt x="1996" y="2997"/>
                  </a:lnTo>
                  <a:lnTo>
                    <a:pt x="2019" y="2978"/>
                  </a:lnTo>
                  <a:lnTo>
                    <a:pt x="2046" y="2962"/>
                  </a:lnTo>
                  <a:lnTo>
                    <a:pt x="2075" y="2952"/>
                  </a:lnTo>
                  <a:lnTo>
                    <a:pt x="2149" y="2928"/>
                  </a:lnTo>
                  <a:lnTo>
                    <a:pt x="2221" y="2901"/>
                  </a:lnTo>
                  <a:lnTo>
                    <a:pt x="2292" y="2869"/>
                  </a:lnTo>
                  <a:lnTo>
                    <a:pt x="2360" y="2834"/>
                  </a:lnTo>
                  <a:lnTo>
                    <a:pt x="2389" y="2821"/>
                  </a:lnTo>
                  <a:lnTo>
                    <a:pt x="2417" y="2812"/>
                  </a:lnTo>
                  <a:lnTo>
                    <a:pt x="2448" y="2810"/>
                  </a:lnTo>
                  <a:lnTo>
                    <a:pt x="2477" y="2812"/>
                  </a:lnTo>
                  <a:lnTo>
                    <a:pt x="2507" y="2819"/>
                  </a:lnTo>
                  <a:lnTo>
                    <a:pt x="2535" y="2831"/>
                  </a:lnTo>
                  <a:lnTo>
                    <a:pt x="2561" y="2848"/>
                  </a:lnTo>
                  <a:lnTo>
                    <a:pt x="2641" y="2908"/>
                  </a:lnTo>
                  <a:lnTo>
                    <a:pt x="2720" y="2967"/>
                  </a:lnTo>
                  <a:lnTo>
                    <a:pt x="2728" y="2972"/>
                  </a:lnTo>
                  <a:lnTo>
                    <a:pt x="2738" y="2971"/>
                  </a:lnTo>
                  <a:lnTo>
                    <a:pt x="2745" y="2965"/>
                  </a:lnTo>
                  <a:lnTo>
                    <a:pt x="2965" y="2745"/>
                  </a:lnTo>
                  <a:lnTo>
                    <a:pt x="2971" y="2738"/>
                  </a:lnTo>
                  <a:lnTo>
                    <a:pt x="2971" y="2728"/>
                  </a:lnTo>
                  <a:lnTo>
                    <a:pt x="2967" y="2720"/>
                  </a:lnTo>
                  <a:lnTo>
                    <a:pt x="2908" y="2641"/>
                  </a:lnTo>
                  <a:lnTo>
                    <a:pt x="2848" y="2561"/>
                  </a:lnTo>
                  <a:lnTo>
                    <a:pt x="2831" y="2535"/>
                  </a:lnTo>
                  <a:lnTo>
                    <a:pt x="2819" y="2507"/>
                  </a:lnTo>
                  <a:lnTo>
                    <a:pt x="2812" y="2477"/>
                  </a:lnTo>
                  <a:lnTo>
                    <a:pt x="2810" y="2448"/>
                  </a:lnTo>
                  <a:lnTo>
                    <a:pt x="2812" y="2417"/>
                  </a:lnTo>
                  <a:lnTo>
                    <a:pt x="2821" y="2389"/>
                  </a:lnTo>
                  <a:lnTo>
                    <a:pt x="2834" y="2360"/>
                  </a:lnTo>
                  <a:lnTo>
                    <a:pt x="2869" y="2292"/>
                  </a:lnTo>
                  <a:lnTo>
                    <a:pt x="2901" y="2221"/>
                  </a:lnTo>
                  <a:lnTo>
                    <a:pt x="2928" y="2149"/>
                  </a:lnTo>
                  <a:lnTo>
                    <a:pt x="2952" y="2075"/>
                  </a:lnTo>
                  <a:lnTo>
                    <a:pt x="2962" y="2046"/>
                  </a:lnTo>
                  <a:lnTo>
                    <a:pt x="2978" y="2019"/>
                  </a:lnTo>
                  <a:lnTo>
                    <a:pt x="2997" y="1996"/>
                  </a:lnTo>
                  <a:lnTo>
                    <a:pt x="3019" y="1976"/>
                  </a:lnTo>
                  <a:lnTo>
                    <a:pt x="3046" y="1960"/>
                  </a:lnTo>
                  <a:lnTo>
                    <a:pt x="3074" y="1950"/>
                  </a:lnTo>
                  <a:lnTo>
                    <a:pt x="3105" y="1942"/>
                  </a:lnTo>
                  <a:lnTo>
                    <a:pt x="3203" y="1930"/>
                  </a:lnTo>
                  <a:lnTo>
                    <a:pt x="3301" y="1915"/>
                  </a:lnTo>
                  <a:lnTo>
                    <a:pt x="3309" y="1912"/>
                  </a:lnTo>
                  <a:lnTo>
                    <a:pt x="3315" y="1905"/>
                  </a:lnTo>
                  <a:lnTo>
                    <a:pt x="3318" y="1896"/>
                  </a:lnTo>
                  <a:lnTo>
                    <a:pt x="3318" y="1584"/>
                  </a:lnTo>
                  <a:lnTo>
                    <a:pt x="3315" y="1575"/>
                  </a:lnTo>
                  <a:lnTo>
                    <a:pt x="3309" y="1568"/>
                  </a:lnTo>
                  <a:lnTo>
                    <a:pt x="3301" y="1565"/>
                  </a:lnTo>
                  <a:lnTo>
                    <a:pt x="3203" y="1550"/>
                  </a:lnTo>
                  <a:lnTo>
                    <a:pt x="3105" y="1538"/>
                  </a:lnTo>
                  <a:lnTo>
                    <a:pt x="3074" y="1530"/>
                  </a:lnTo>
                  <a:lnTo>
                    <a:pt x="3046" y="1520"/>
                  </a:lnTo>
                  <a:lnTo>
                    <a:pt x="3019" y="1504"/>
                  </a:lnTo>
                  <a:lnTo>
                    <a:pt x="2997" y="1484"/>
                  </a:lnTo>
                  <a:lnTo>
                    <a:pt x="2978" y="1461"/>
                  </a:lnTo>
                  <a:lnTo>
                    <a:pt x="2962" y="1434"/>
                  </a:lnTo>
                  <a:lnTo>
                    <a:pt x="2952" y="1405"/>
                  </a:lnTo>
                  <a:lnTo>
                    <a:pt x="2928" y="1331"/>
                  </a:lnTo>
                  <a:lnTo>
                    <a:pt x="2901" y="1259"/>
                  </a:lnTo>
                  <a:lnTo>
                    <a:pt x="2869" y="1188"/>
                  </a:lnTo>
                  <a:lnTo>
                    <a:pt x="2834" y="1120"/>
                  </a:lnTo>
                  <a:lnTo>
                    <a:pt x="2821" y="1091"/>
                  </a:lnTo>
                  <a:lnTo>
                    <a:pt x="2812" y="1063"/>
                  </a:lnTo>
                  <a:lnTo>
                    <a:pt x="2810" y="1032"/>
                  </a:lnTo>
                  <a:lnTo>
                    <a:pt x="2812" y="1003"/>
                  </a:lnTo>
                  <a:lnTo>
                    <a:pt x="2819" y="973"/>
                  </a:lnTo>
                  <a:lnTo>
                    <a:pt x="2831" y="945"/>
                  </a:lnTo>
                  <a:lnTo>
                    <a:pt x="2848" y="919"/>
                  </a:lnTo>
                  <a:lnTo>
                    <a:pt x="2908" y="839"/>
                  </a:lnTo>
                  <a:lnTo>
                    <a:pt x="2967" y="760"/>
                  </a:lnTo>
                  <a:lnTo>
                    <a:pt x="2971" y="752"/>
                  </a:lnTo>
                  <a:lnTo>
                    <a:pt x="2971" y="742"/>
                  </a:lnTo>
                  <a:lnTo>
                    <a:pt x="2965" y="735"/>
                  </a:lnTo>
                  <a:lnTo>
                    <a:pt x="2745" y="515"/>
                  </a:lnTo>
                  <a:lnTo>
                    <a:pt x="2738" y="509"/>
                  </a:lnTo>
                  <a:lnTo>
                    <a:pt x="2728" y="509"/>
                  </a:lnTo>
                  <a:lnTo>
                    <a:pt x="2720" y="513"/>
                  </a:lnTo>
                  <a:lnTo>
                    <a:pt x="2641" y="572"/>
                  </a:lnTo>
                  <a:lnTo>
                    <a:pt x="2561" y="632"/>
                  </a:lnTo>
                  <a:lnTo>
                    <a:pt x="2535" y="649"/>
                  </a:lnTo>
                  <a:lnTo>
                    <a:pt x="2507" y="661"/>
                  </a:lnTo>
                  <a:lnTo>
                    <a:pt x="2477" y="668"/>
                  </a:lnTo>
                  <a:lnTo>
                    <a:pt x="2448" y="670"/>
                  </a:lnTo>
                  <a:lnTo>
                    <a:pt x="2417" y="668"/>
                  </a:lnTo>
                  <a:lnTo>
                    <a:pt x="2389" y="659"/>
                  </a:lnTo>
                  <a:lnTo>
                    <a:pt x="2360" y="646"/>
                  </a:lnTo>
                  <a:lnTo>
                    <a:pt x="2292" y="611"/>
                  </a:lnTo>
                  <a:lnTo>
                    <a:pt x="2221" y="579"/>
                  </a:lnTo>
                  <a:lnTo>
                    <a:pt x="2149" y="552"/>
                  </a:lnTo>
                  <a:lnTo>
                    <a:pt x="2075" y="528"/>
                  </a:lnTo>
                  <a:lnTo>
                    <a:pt x="2046" y="518"/>
                  </a:lnTo>
                  <a:lnTo>
                    <a:pt x="2019" y="502"/>
                  </a:lnTo>
                  <a:lnTo>
                    <a:pt x="1996" y="483"/>
                  </a:lnTo>
                  <a:lnTo>
                    <a:pt x="1976" y="461"/>
                  </a:lnTo>
                  <a:lnTo>
                    <a:pt x="1960" y="434"/>
                  </a:lnTo>
                  <a:lnTo>
                    <a:pt x="1950" y="406"/>
                  </a:lnTo>
                  <a:lnTo>
                    <a:pt x="1942" y="375"/>
                  </a:lnTo>
                  <a:lnTo>
                    <a:pt x="1930" y="277"/>
                  </a:lnTo>
                  <a:lnTo>
                    <a:pt x="1915" y="179"/>
                  </a:lnTo>
                  <a:lnTo>
                    <a:pt x="1912" y="171"/>
                  </a:lnTo>
                  <a:lnTo>
                    <a:pt x="1905" y="165"/>
                  </a:lnTo>
                  <a:lnTo>
                    <a:pt x="1896" y="162"/>
                  </a:lnTo>
                  <a:lnTo>
                    <a:pt x="1584" y="162"/>
                  </a:lnTo>
                  <a:close/>
                  <a:moveTo>
                    <a:pt x="1584" y="0"/>
                  </a:moveTo>
                  <a:lnTo>
                    <a:pt x="1896" y="0"/>
                  </a:lnTo>
                  <a:lnTo>
                    <a:pt x="1929" y="3"/>
                  </a:lnTo>
                  <a:lnTo>
                    <a:pt x="1959" y="12"/>
                  </a:lnTo>
                  <a:lnTo>
                    <a:pt x="1989" y="25"/>
                  </a:lnTo>
                  <a:lnTo>
                    <a:pt x="2014" y="44"/>
                  </a:lnTo>
                  <a:lnTo>
                    <a:pt x="2036" y="67"/>
                  </a:lnTo>
                  <a:lnTo>
                    <a:pt x="2055" y="94"/>
                  </a:lnTo>
                  <a:lnTo>
                    <a:pt x="2068" y="123"/>
                  </a:lnTo>
                  <a:lnTo>
                    <a:pt x="2076" y="155"/>
                  </a:lnTo>
                  <a:lnTo>
                    <a:pt x="2090" y="254"/>
                  </a:lnTo>
                  <a:lnTo>
                    <a:pt x="2104" y="354"/>
                  </a:lnTo>
                  <a:lnTo>
                    <a:pt x="2105" y="360"/>
                  </a:lnTo>
                  <a:lnTo>
                    <a:pt x="2107" y="364"/>
                  </a:lnTo>
                  <a:lnTo>
                    <a:pt x="2110" y="367"/>
                  </a:lnTo>
                  <a:lnTo>
                    <a:pt x="2113" y="370"/>
                  </a:lnTo>
                  <a:lnTo>
                    <a:pt x="2118" y="371"/>
                  </a:lnTo>
                  <a:lnTo>
                    <a:pt x="2202" y="398"/>
                  </a:lnTo>
                  <a:lnTo>
                    <a:pt x="2283" y="428"/>
                  </a:lnTo>
                  <a:lnTo>
                    <a:pt x="2363" y="464"/>
                  </a:lnTo>
                  <a:lnTo>
                    <a:pt x="2440" y="505"/>
                  </a:lnTo>
                  <a:lnTo>
                    <a:pt x="2448" y="507"/>
                  </a:lnTo>
                  <a:lnTo>
                    <a:pt x="2455" y="507"/>
                  </a:lnTo>
                  <a:lnTo>
                    <a:pt x="2462" y="503"/>
                  </a:lnTo>
                  <a:lnTo>
                    <a:pt x="2543" y="442"/>
                  </a:lnTo>
                  <a:lnTo>
                    <a:pt x="2623" y="382"/>
                  </a:lnTo>
                  <a:lnTo>
                    <a:pt x="2648" y="366"/>
                  </a:lnTo>
                  <a:lnTo>
                    <a:pt x="2674" y="355"/>
                  </a:lnTo>
                  <a:lnTo>
                    <a:pt x="2703" y="349"/>
                  </a:lnTo>
                  <a:lnTo>
                    <a:pt x="2730" y="347"/>
                  </a:lnTo>
                  <a:lnTo>
                    <a:pt x="2759" y="349"/>
                  </a:lnTo>
                  <a:lnTo>
                    <a:pt x="2787" y="355"/>
                  </a:lnTo>
                  <a:lnTo>
                    <a:pt x="2814" y="366"/>
                  </a:lnTo>
                  <a:lnTo>
                    <a:pt x="2838" y="381"/>
                  </a:lnTo>
                  <a:lnTo>
                    <a:pt x="2860" y="400"/>
                  </a:lnTo>
                  <a:lnTo>
                    <a:pt x="3080" y="620"/>
                  </a:lnTo>
                  <a:lnTo>
                    <a:pt x="3099" y="642"/>
                  </a:lnTo>
                  <a:lnTo>
                    <a:pt x="3114" y="666"/>
                  </a:lnTo>
                  <a:lnTo>
                    <a:pt x="3125" y="693"/>
                  </a:lnTo>
                  <a:lnTo>
                    <a:pt x="3131" y="721"/>
                  </a:lnTo>
                  <a:lnTo>
                    <a:pt x="3133" y="750"/>
                  </a:lnTo>
                  <a:lnTo>
                    <a:pt x="3131" y="777"/>
                  </a:lnTo>
                  <a:lnTo>
                    <a:pt x="3125" y="806"/>
                  </a:lnTo>
                  <a:lnTo>
                    <a:pt x="3114" y="832"/>
                  </a:lnTo>
                  <a:lnTo>
                    <a:pt x="3098" y="857"/>
                  </a:lnTo>
                  <a:lnTo>
                    <a:pt x="3038" y="937"/>
                  </a:lnTo>
                  <a:lnTo>
                    <a:pt x="2977" y="1018"/>
                  </a:lnTo>
                  <a:lnTo>
                    <a:pt x="2973" y="1025"/>
                  </a:lnTo>
                  <a:lnTo>
                    <a:pt x="2973" y="1032"/>
                  </a:lnTo>
                  <a:lnTo>
                    <a:pt x="2975" y="1040"/>
                  </a:lnTo>
                  <a:lnTo>
                    <a:pt x="3016" y="1117"/>
                  </a:lnTo>
                  <a:lnTo>
                    <a:pt x="3052" y="1197"/>
                  </a:lnTo>
                  <a:lnTo>
                    <a:pt x="3082" y="1278"/>
                  </a:lnTo>
                  <a:lnTo>
                    <a:pt x="3109" y="1362"/>
                  </a:lnTo>
                  <a:lnTo>
                    <a:pt x="3110" y="1367"/>
                  </a:lnTo>
                  <a:lnTo>
                    <a:pt x="3113" y="1370"/>
                  </a:lnTo>
                  <a:lnTo>
                    <a:pt x="3116" y="1373"/>
                  </a:lnTo>
                  <a:lnTo>
                    <a:pt x="3120" y="1375"/>
                  </a:lnTo>
                  <a:lnTo>
                    <a:pt x="3126" y="1376"/>
                  </a:lnTo>
                  <a:lnTo>
                    <a:pt x="3226" y="1390"/>
                  </a:lnTo>
                  <a:lnTo>
                    <a:pt x="3325" y="1404"/>
                  </a:lnTo>
                  <a:lnTo>
                    <a:pt x="3357" y="1412"/>
                  </a:lnTo>
                  <a:lnTo>
                    <a:pt x="3386" y="1425"/>
                  </a:lnTo>
                  <a:lnTo>
                    <a:pt x="3413" y="1444"/>
                  </a:lnTo>
                  <a:lnTo>
                    <a:pt x="3436" y="1466"/>
                  </a:lnTo>
                  <a:lnTo>
                    <a:pt x="3455" y="1491"/>
                  </a:lnTo>
                  <a:lnTo>
                    <a:pt x="3468" y="1521"/>
                  </a:lnTo>
                  <a:lnTo>
                    <a:pt x="3477" y="1551"/>
                  </a:lnTo>
                  <a:lnTo>
                    <a:pt x="3480" y="1584"/>
                  </a:lnTo>
                  <a:lnTo>
                    <a:pt x="3480" y="1896"/>
                  </a:lnTo>
                  <a:lnTo>
                    <a:pt x="3477" y="1929"/>
                  </a:lnTo>
                  <a:lnTo>
                    <a:pt x="3468" y="1959"/>
                  </a:lnTo>
                  <a:lnTo>
                    <a:pt x="3455" y="1989"/>
                  </a:lnTo>
                  <a:lnTo>
                    <a:pt x="3436" y="2014"/>
                  </a:lnTo>
                  <a:lnTo>
                    <a:pt x="3413" y="2036"/>
                  </a:lnTo>
                  <a:lnTo>
                    <a:pt x="3386" y="2055"/>
                  </a:lnTo>
                  <a:lnTo>
                    <a:pt x="3357" y="2068"/>
                  </a:lnTo>
                  <a:lnTo>
                    <a:pt x="3325" y="2076"/>
                  </a:lnTo>
                  <a:lnTo>
                    <a:pt x="3226" y="2090"/>
                  </a:lnTo>
                  <a:lnTo>
                    <a:pt x="3126" y="2104"/>
                  </a:lnTo>
                  <a:lnTo>
                    <a:pt x="3120" y="2105"/>
                  </a:lnTo>
                  <a:lnTo>
                    <a:pt x="3116" y="2107"/>
                  </a:lnTo>
                  <a:lnTo>
                    <a:pt x="3113" y="2110"/>
                  </a:lnTo>
                  <a:lnTo>
                    <a:pt x="3110" y="2113"/>
                  </a:lnTo>
                  <a:lnTo>
                    <a:pt x="3109" y="2118"/>
                  </a:lnTo>
                  <a:lnTo>
                    <a:pt x="3082" y="2202"/>
                  </a:lnTo>
                  <a:lnTo>
                    <a:pt x="3052" y="2283"/>
                  </a:lnTo>
                  <a:lnTo>
                    <a:pt x="3016" y="2363"/>
                  </a:lnTo>
                  <a:lnTo>
                    <a:pt x="2975" y="2440"/>
                  </a:lnTo>
                  <a:lnTo>
                    <a:pt x="2973" y="2448"/>
                  </a:lnTo>
                  <a:lnTo>
                    <a:pt x="2973" y="2455"/>
                  </a:lnTo>
                  <a:lnTo>
                    <a:pt x="2977" y="2462"/>
                  </a:lnTo>
                  <a:lnTo>
                    <a:pt x="3038" y="2543"/>
                  </a:lnTo>
                  <a:lnTo>
                    <a:pt x="3098" y="2623"/>
                  </a:lnTo>
                  <a:lnTo>
                    <a:pt x="3114" y="2648"/>
                  </a:lnTo>
                  <a:lnTo>
                    <a:pt x="3125" y="2674"/>
                  </a:lnTo>
                  <a:lnTo>
                    <a:pt x="3131" y="2703"/>
                  </a:lnTo>
                  <a:lnTo>
                    <a:pt x="3133" y="2730"/>
                  </a:lnTo>
                  <a:lnTo>
                    <a:pt x="3131" y="2759"/>
                  </a:lnTo>
                  <a:lnTo>
                    <a:pt x="3125" y="2786"/>
                  </a:lnTo>
                  <a:lnTo>
                    <a:pt x="3114" y="2814"/>
                  </a:lnTo>
                  <a:lnTo>
                    <a:pt x="3099" y="2838"/>
                  </a:lnTo>
                  <a:lnTo>
                    <a:pt x="3080" y="2860"/>
                  </a:lnTo>
                  <a:lnTo>
                    <a:pt x="2860" y="3080"/>
                  </a:lnTo>
                  <a:lnTo>
                    <a:pt x="2838" y="3099"/>
                  </a:lnTo>
                  <a:lnTo>
                    <a:pt x="2814" y="3114"/>
                  </a:lnTo>
                  <a:lnTo>
                    <a:pt x="2786" y="3125"/>
                  </a:lnTo>
                  <a:lnTo>
                    <a:pt x="2759" y="3131"/>
                  </a:lnTo>
                  <a:lnTo>
                    <a:pt x="2730" y="3133"/>
                  </a:lnTo>
                  <a:lnTo>
                    <a:pt x="2703" y="3131"/>
                  </a:lnTo>
                  <a:lnTo>
                    <a:pt x="2674" y="3125"/>
                  </a:lnTo>
                  <a:lnTo>
                    <a:pt x="2648" y="3114"/>
                  </a:lnTo>
                  <a:lnTo>
                    <a:pt x="2623" y="3098"/>
                  </a:lnTo>
                  <a:lnTo>
                    <a:pt x="2543" y="3038"/>
                  </a:lnTo>
                  <a:lnTo>
                    <a:pt x="2462" y="2977"/>
                  </a:lnTo>
                  <a:lnTo>
                    <a:pt x="2455" y="2973"/>
                  </a:lnTo>
                  <a:lnTo>
                    <a:pt x="2448" y="2973"/>
                  </a:lnTo>
                  <a:lnTo>
                    <a:pt x="2440" y="2975"/>
                  </a:lnTo>
                  <a:lnTo>
                    <a:pt x="2363" y="3016"/>
                  </a:lnTo>
                  <a:lnTo>
                    <a:pt x="2283" y="3052"/>
                  </a:lnTo>
                  <a:lnTo>
                    <a:pt x="2202" y="3082"/>
                  </a:lnTo>
                  <a:lnTo>
                    <a:pt x="2118" y="3109"/>
                  </a:lnTo>
                  <a:lnTo>
                    <a:pt x="2113" y="3110"/>
                  </a:lnTo>
                  <a:lnTo>
                    <a:pt x="2110" y="3113"/>
                  </a:lnTo>
                  <a:lnTo>
                    <a:pt x="2107" y="3116"/>
                  </a:lnTo>
                  <a:lnTo>
                    <a:pt x="2105" y="3120"/>
                  </a:lnTo>
                  <a:lnTo>
                    <a:pt x="2104" y="3126"/>
                  </a:lnTo>
                  <a:lnTo>
                    <a:pt x="2090" y="3226"/>
                  </a:lnTo>
                  <a:lnTo>
                    <a:pt x="2076" y="3325"/>
                  </a:lnTo>
                  <a:lnTo>
                    <a:pt x="2068" y="3357"/>
                  </a:lnTo>
                  <a:lnTo>
                    <a:pt x="2055" y="3386"/>
                  </a:lnTo>
                  <a:lnTo>
                    <a:pt x="2036" y="3413"/>
                  </a:lnTo>
                  <a:lnTo>
                    <a:pt x="2014" y="3436"/>
                  </a:lnTo>
                  <a:lnTo>
                    <a:pt x="1989" y="3455"/>
                  </a:lnTo>
                  <a:lnTo>
                    <a:pt x="1959" y="3468"/>
                  </a:lnTo>
                  <a:lnTo>
                    <a:pt x="1929" y="3477"/>
                  </a:lnTo>
                  <a:lnTo>
                    <a:pt x="1896" y="3480"/>
                  </a:lnTo>
                  <a:lnTo>
                    <a:pt x="1584" y="3480"/>
                  </a:lnTo>
                  <a:lnTo>
                    <a:pt x="1551" y="3477"/>
                  </a:lnTo>
                  <a:lnTo>
                    <a:pt x="1521" y="3468"/>
                  </a:lnTo>
                  <a:lnTo>
                    <a:pt x="1491" y="3455"/>
                  </a:lnTo>
                  <a:lnTo>
                    <a:pt x="1466" y="3436"/>
                  </a:lnTo>
                  <a:lnTo>
                    <a:pt x="1444" y="3413"/>
                  </a:lnTo>
                  <a:lnTo>
                    <a:pt x="1425" y="3386"/>
                  </a:lnTo>
                  <a:lnTo>
                    <a:pt x="1412" y="3357"/>
                  </a:lnTo>
                  <a:lnTo>
                    <a:pt x="1404" y="3325"/>
                  </a:lnTo>
                  <a:lnTo>
                    <a:pt x="1390" y="3226"/>
                  </a:lnTo>
                  <a:lnTo>
                    <a:pt x="1376" y="3126"/>
                  </a:lnTo>
                  <a:lnTo>
                    <a:pt x="1375" y="3120"/>
                  </a:lnTo>
                  <a:lnTo>
                    <a:pt x="1373" y="3116"/>
                  </a:lnTo>
                  <a:lnTo>
                    <a:pt x="1370" y="3113"/>
                  </a:lnTo>
                  <a:lnTo>
                    <a:pt x="1367" y="3110"/>
                  </a:lnTo>
                  <a:lnTo>
                    <a:pt x="1362" y="3109"/>
                  </a:lnTo>
                  <a:lnTo>
                    <a:pt x="1278" y="3082"/>
                  </a:lnTo>
                  <a:lnTo>
                    <a:pt x="1197" y="3052"/>
                  </a:lnTo>
                  <a:lnTo>
                    <a:pt x="1117" y="3016"/>
                  </a:lnTo>
                  <a:lnTo>
                    <a:pt x="1040" y="2975"/>
                  </a:lnTo>
                  <a:lnTo>
                    <a:pt x="1032" y="2973"/>
                  </a:lnTo>
                  <a:lnTo>
                    <a:pt x="1025" y="2973"/>
                  </a:lnTo>
                  <a:lnTo>
                    <a:pt x="1018" y="2977"/>
                  </a:lnTo>
                  <a:lnTo>
                    <a:pt x="937" y="3038"/>
                  </a:lnTo>
                  <a:lnTo>
                    <a:pt x="857" y="3098"/>
                  </a:lnTo>
                  <a:lnTo>
                    <a:pt x="832" y="3114"/>
                  </a:lnTo>
                  <a:lnTo>
                    <a:pt x="806" y="3125"/>
                  </a:lnTo>
                  <a:lnTo>
                    <a:pt x="777" y="3131"/>
                  </a:lnTo>
                  <a:lnTo>
                    <a:pt x="750" y="3134"/>
                  </a:lnTo>
                  <a:lnTo>
                    <a:pt x="721" y="3131"/>
                  </a:lnTo>
                  <a:lnTo>
                    <a:pt x="693" y="3125"/>
                  </a:lnTo>
                  <a:lnTo>
                    <a:pt x="666" y="3114"/>
                  </a:lnTo>
                  <a:lnTo>
                    <a:pt x="642" y="3099"/>
                  </a:lnTo>
                  <a:lnTo>
                    <a:pt x="620" y="3080"/>
                  </a:lnTo>
                  <a:lnTo>
                    <a:pt x="400" y="2860"/>
                  </a:lnTo>
                  <a:lnTo>
                    <a:pt x="381" y="2838"/>
                  </a:lnTo>
                  <a:lnTo>
                    <a:pt x="366" y="2814"/>
                  </a:lnTo>
                  <a:lnTo>
                    <a:pt x="355" y="2787"/>
                  </a:lnTo>
                  <a:lnTo>
                    <a:pt x="349" y="2759"/>
                  </a:lnTo>
                  <a:lnTo>
                    <a:pt x="346" y="2730"/>
                  </a:lnTo>
                  <a:lnTo>
                    <a:pt x="349" y="2703"/>
                  </a:lnTo>
                  <a:lnTo>
                    <a:pt x="355" y="2674"/>
                  </a:lnTo>
                  <a:lnTo>
                    <a:pt x="366" y="2648"/>
                  </a:lnTo>
                  <a:lnTo>
                    <a:pt x="382" y="2623"/>
                  </a:lnTo>
                  <a:lnTo>
                    <a:pt x="442" y="2543"/>
                  </a:lnTo>
                  <a:lnTo>
                    <a:pt x="503" y="2462"/>
                  </a:lnTo>
                  <a:lnTo>
                    <a:pt x="507" y="2455"/>
                  </a:lnTo>
                  <a:lnTo>
                    <a:pt x="507" y="2448"/>
                  </a:lnTo>
                  <a:lnTo>
                    <a:pt x="505" y="2440"/>
                  </a:lnTo>
                  <a:lnTo>
                    <a:pt x="464" y="2363"/>
                  </a:lnTo>
                  <a:lnTo>
                    <a:pt x="428" y="2283"/>
                  </a:lnTo>
                  <a:lnTo>
                    <a:pt x="398" y="2202"/>
                  </a:lnTo>
                  <a:lnTo>
                    <a:pt x="371" y="2118"/>
                  </a:lnTo>
                  <a:lnTo>
                    <a:pt x="370" y="2113"/>
                  </a:lnTo>
                  <a:lnTo>
                    <a:pt x="367" y="2110"/>
                  </a:lnTo>
                  <a:lnTo>
                    <a:pt x="364" y="2107"/>
                  </a:lnTo>
                  <a:lnTo>
                    <a:pt x="360" y="2105"/>
                  </a:lnTo>
                  <a:lnTo>
                    <a:pt x="354" y="2104"/>
                  </a:lnTo>
                  <a:lnTo>
                    <a:pt x="254" y="2090"/>
                  </a:lnTo>
                  <a:lnTo>
                    <a:pt x="155" y="2076"/>
                  </a:lnTo>
                  <a:lnTo>
                    <a:pt x="123" y="2068"/>
                  </a:lnTo>
                  <a:lnTo>
                    <a:pt x="94" y="2055"/>
                  </a:lnTo>
                  <a:lnTo>
                    <a:pt x="67" y="2036"/>
                  </a:lnTo>
                  <a:lnTo>
                    <a:pt x="44" y="2014"/>
                  </a:lnTo>
                  <a:lnTo>
                    <a:pt x="25" y="1989"/>
                  </a:lnTo>
                  <a:lnTo>
                    <a:pt x="12" y="1959"/>
                  </a:lnTo>
                  <a:lnTo>
                    <a:pt x="3" y="1929"/>
                  </a:lnTo>
                  <a:lnTo>
                    <a:pt x="0" y="1896"/>
                  </a:lnTo>
                  <a:lnTo>
                    <a:pt x="0" y="1584"/>
                  </a:lnTo>
                  <a:lnTo>
                    <a:pt x="3" y="1551"/>
                  </a:lnTo>
                  <a:lnTo>
                    <a:pt x="12" y="1521"/>
                  </a:lnTo>
                  <a:lnTo>
                    <a:pt x="25" y="1491"/>
                  </a:lnTo>
                  <a:lnTo>
                    <a:pt x="44" y="1466"/>
                  </a:lnTo>
                  <a:lnTo>
                    <a:pt x="67" y="1444"/>
                  </a:lnTo>
                  <a:lnTo>
                    <a:pt x="94" y="1425"/>
                  </a:lnTo>
                  <a:lnTo>
                    <a:pt x="123" y="1412"/>
                  </a:lnTo>
                  <a:lnTo>
                    <a:pt x="155" y="1404"/>
                  </a:lnTo>
                  <a:lnTo>
                    <a:pt x="254" y="1390"/>
                  </a:lnTo>
                  <a:lnTo>
                    <a:pt x="354" y="1376"/>
                  </a:lnTo>
                  <a:lnTo>
                    <a:pt x="360" y="1375"/>
                  </a:lnTo>
                  <a:lnTo>
                    <a:pt x="364" y="1373"/>
                  </a:lnTo>
                  <a:lnTo>
                    <a:pt x="367" y="1370"/>
                  </a:lnTo>
                  <a:lnTo>
                    <a:pt x="370" y="1367"/>
                  </a:lnTo>
                  <a:lnTo>
                    <a:pt x="371" y="1362"/>
                  </a:lnTo>
                  <a:lnTo>
                    <a:pt x="398" y="1278"/>
                  </a:lnTo>
                  <a:lnTo>
                    <a:pt x="428" y="1197"/>
                  </a:lnTo>
                  <a:lnTo>
                    <a:pt x="464" y="1117"/>
                  </a:lnTo>
                  <a:lnTo>
                    <a:pt x="505" y="1040"/>
                  </a:lnTo>
                  <a:lnTo>
                    <a:pt x="507" y="1032"/>
                  </a:lnTo>
                  <a:lnTo>
                    <a:pt x="507" y="1025"/>
                  </a:lnTo>
                  <a:lnTo>
                    <a:pt x="503" y="1018"/>
                  </a:lnTo>
                  <a:lnTo>
                    <a:pt x="442" y="937"/>
                  </a:lnTo>
                  <a:lnTo>
                    <a:pt x="382" y="857"/>
                  </a:lnTo>
                  <a:lnTo>
                    <a:pt x="366" y="832"/>
                  </a:lnTo>
                  <a:lnTo>
                    <a:pt x="355" y="806"/>
                  </a:lnTo>
                  <a:lnTo>
                    <a:pt x="349" y="777"/>
                  </a:lnTo>
                  <a:lnTo>
                    <a:pt x="346" y="750"/>
                  </a:lnTo>
                  <a:lnTo>
                    <a:pt x="349" y="721"/>
                  </a:lnTo>
                  <a:lnTo>
                    <a:pt x="355" y="694"/>
                  </a:lnTo>
                  <a:lnTo>
                    <a:pt x="366" y="666"/>
                  </a:lnTo>
                  <a:lnTo>
                    <a:pt x="381" y="642"/>
                  </a:lnTo>
                  <a:lnTo>
                    <a:pt x="400" y="620"/>
                  </a:lnTo>
                  <a:lnTo>
                    <a:pt x="620" y="400"/>
                  </a:lnTo>
                  <a:lnTo>
                    <a:pt x="642" y="381"/>
                  </a:lnTo>
                  <a:lnTo>
                    <a:pt x="666" y="366"/>
                  </a:lnTo>
                  <a:lnTo>
                    <a:pt x="693" y="355"/>
                  </a:lnTo>
                  <a:lnTo>
                    <a:pt x="721" y="349"/>
                  </a:lnTo>
                  <a:lnTo>
                    <a:pt x="750" y="347"/>
                  </a:lnTo>
                  <a:lnTo>
                    <a:pt x="777" y="349"/>
                  </a:lnTo>
                  <a:lnTo>
                    <a:pt x="806" y="355"/>
                  </a:lnTo>
                  <a:lnTo>
                    <a:pt x="832" y="366"/>
                  </a:lnTo>
                  <a:lnTo>
                    <a:pt x="857" y="382"/>
                  </a:lnTo>
                  <a:lnTo>
                    <a:pt x="937" y="442"/>
                  </a:lnTo>
                  <a:lnTo>
                    <a:pt x="1018" y="503"/>
                  </a:lnTo>
                  <a:lnTo>
                    <a:pt x="1025" y="507"/>
                  </a:lnTo>
                  <a:lnTo>
                    <a:pt x="1032" y="507"/>
                  </a:lnTo>
                  <a:lnTo>
                    <a:pt x="1040" y="505"/>
                  </a:lnTo>
                  <a:lnTo>
                    <a:pt x="1117" y="464"/>
                  </a:lnTo>
                  <a:lnTo>
                    <a:pt x="1197" y="428"/>
                  </a:lnTo>
                  <a:lnTo>
                    <a:pt x="1278" y="398"/>
                  </a:lnTo>
                  <a:lnTo>
                    <a:pt x="1362" y="371"/>
                  </a:lnTo>
                  <a:lnTo>
                    <a:pt x="1367" y="370"/>
                  </a:lnTo>
                  <a:lnTo>
                    <a:pt x="1370" y="367"/>
                  </a:lnTo>
                  <a:lnTo>
                    <a:pt x="1373" y="364"/>
                  </a:lnTo>
                  <a:lnTo>
                    <a:pt x="1375" y="360"/>
                  </a:lnTo>
                  <a:lnTo>
                    <a:pt x="1376" y="354"/>
                  </a:lnTo>
                  <a:lnTo>
                    <a:pt x="1390" y="254"/>
                  </a:lnTo>
                  <a:lnTo>
                    <a:pt x="1404" y="155"/>
                  </a:lnTo>
                  <a:lnTo>
                    <a:pt x="1412" y="123"/>
                  </a:lnTo>
                  <a:lnTo>
                    <a:pt x="1425" y="94"/>
                  </a:lnTo>
                  <a:lnTo>
                    <a:pt x="1444" y="67"/>
                  </a:lnTo>
                  <a:lnTo>
                    <a:pt x="1466" y="44"/>
                  </a:lnTo>
                  <a:lnTo>
                    <a:pt x="1491" y="25"/>
                  </a:lnTo>
                  <a:lnTo>
                    <a:pt x="1521" y="12"/>
                  </a:lnTo>
                  <a:lnTo>
                    <a:pt x="1551" y="3"/>
                  </a:lnTo>
                  <a:lnTo>
                    <a:pt x="15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33"/>
            <p:cNvSpPr>
              <a:spLocks noEditPoints="1"/>
            </p:cNvSpPr>
            <p:nvPr/>
          </p:nvSpPr>
          <p:spPr bwMode="auto">
            <a:xfrm>
              <a:off x="-847725" y="2957513"/>
              <a:ext cx="600075" cy="600075"/>
            </a:xfrm>
            <a:custGeom>
              <a:avLst/>
              <a:gdLst>
                <a:gd name="T0" fmla="*/ 636 w 1510"/>
                <a:gd name="T1" fmla="*/ 174 h 1510"/>
                <a:gd name="T2" fmla="*/ 472 w 1510"/>
                <a:gd name="T3" fmla="*/ 234 h 1510"/>
                <a:gd name="T4" fmla="*/ 336 w 1510"/>
                <a:gd name="T5" fmla="*/ 336 h 1510"/>
                <a:gd name="T6" fmla="*/ 234 w 1510"/>
                <a:gd name="T7" fmla="*/ 472 h 1510"/>
                <a:gd name="T8" fmla="*/ 174 w 1510"/>
                <a:gd name="T9" fmla="*/ 636 h 1510"/>
                <a:gd name="T10" fmla="*/ 166 w 1510"/>
                <a:gd name="T11" fmla="*/ 815 h 1510"/>
                <a:gd name="T12" fmla="*/ 209 w 1510"/>
                <a:gd name="T13" fmla="*/ 986 h 1510"/>
                <a:gd name="T14" fmla="*/ 297 w 1510"/>
                <a:gd name="T15" fmla="*/ 1131 h 1510"/>
                <a:gd name="T16" fmla="*/ 424 w 1510"/>
                <a:gd name="T17" fmla="*/ 1246 h 1510"/>
                <a:gd name="T18" fmla="*/ 579 w 1510"/>
                <a:gd name="T19" fmla="*/ 1321 h 1510"/>
                <a:gd name="T20" fmla="*/ 755 w 1510"/>
                <a:gd name="T21" fmla="*/ 1348 h 1510"/>
                <a:gd name="T22" fmla="*/ 931 w 1510"/>
                <a:gd name="T23" fmla="*/ 1321 h 1510"/>
                <a:gd name="T24" fmla="*/ 1086 w 1510"/>
                <a:gd name="T25" fmla="*/ 1246 h 1510"/>
                <a:gd name="T26" fmla="*/ 1213 w 1510"/>
                <a:gd name="T27" fmla="*/ 1131 h 1510"/>
                <a:gd name="T28" fmla="*/ 1301 w 1510"/>
                <a:gd name="T29" fmla="*/ 986 h 1510"/>
                <a:gd name="T30" fmla="*/ 1344 w 1510"/>
                <a:gd name="T31" fmla="*/ 815 h 1510"/>
                <a:gd name="T32" fmla="*/ 1336 w 1510"/>
                <a:gd name="T33" fmla="*/ 636 h 1510"/>
                <a:gd name="T34" fmla="*/ 1276 w 1510"/>
                <a:gd name="T35" fmla="*/ 472 h 1510"/>
                <a:gd name="T36" fmla="*/ 1174 w 1510"/>
                <a:gd name="T37" fmla="*/ 336 h 1510"/>
                <a:gd name="T38" fmla="*/ 1038 w 1510"/>
                <a:gd name="T39" fmla="*/ 234 h 1510"/>
                <a:gd name="T40" fmla="*/ 874 w 1510"/>
                <a:gd name="T41" fmla="*/ 174 h 1510"/>
                <a:gd name="T42" fmla="*/ 755 w 1510"/>
                <a:gd name="T43" fmla="*/ 0 h 1510"/>
                <a:gd name="T44" fmla="*/ 955 w 1510"/>
                <a:gd name="T45" fmla="*/ 26 h 1510"/>
                <a:gd name="T46" fmla="*/ 1136 w 1510"/>
                <a:gd name="T47" fmla="*/ 103 h 1510"/>
                <a:gd name="T48" fmla="*/ 1289 w 1510"/>
                <a:gd name="T49" fmla="*/ 221 h 1510"/>
                <a:gd name="T50" fmla="*/ 1407 w 1510"/>
                <a:gd name="T51" fmla="*/ 374 h 1510"/>
                <a:gd name="T52" fmla="*/ 1484 w 1510"/>
                <a:gd name="T53" fmla="*/ 555 h 1510"/>
                <a:gd name="T54" fmla="*/ 1510 w 1510"/>
                <a:gd name="T55" fmla="*/ 755 h 1510"/>
                <a:gd name="T56" fmla="*/ 1484 w 1510"/>
                <a:gd name="T57" fmla="*/ 955 h 1510"/>
                <a:gd name="T58" fmla="*/ 1407 w 1510"/>
                <a:gd name="T59" fmla="*/ 1136 h 1510"/>
                <a:gd name="T60" fmla="*/ 1289 w 1510"/>
                <a:gd name="T61" fmla="*/ 1289 h 1510"/>
                <a:gd name="T62" fmla="*/ 1136 w 1510"/>
                <a:gd name="T63" fmla="*/ 1407 h 1510"/>
                <a:gd name="T64" fmla="*/ 955 w 1510"/>
                <a:gd name="T65" fmla="*/ 1484 h 1510"/>
                <a:gd name="T66" fmla="*/ 755 w 1510"/>
                <a:gd name="T67" fmla="*/ 1510 h 1510"/>
                <a:gd name="T68" fmla="*/ 555 w 1510"/>
                <a:gd name="T69" fmla="*/ 1484 h 1510"/>
                <a:gd name="T70" fmla="*/ 374 w 1510"/>
                <a:gd name="T71" fmla="*/ 1407 h 1510"/>
                <a:gd name="T72" fmla="*/ 221 w 1510"/>
                <a:gd name="T73" fmla="*/ 1289 h 1510"/>
                <a:gd name="T74" fmla="*/ 103 w 1510"/>
                <a:gd name="T75" fmla="*/ 1136 h 1510"/>
                <a:gd name="T76" fmla="*/ 26 w 1510"/>
                <a:gd name="T77" fmla="*/ 955 h 1510"/>
                <a:gd name="T78" fmla="*/ 0 w 1510"/>
                <a:gd name="T79" fmla="*/ 755 h 1510"/>
                <a:gd name="T80" fmla="*/ 26 w 1510"/>
                <a:gd name="T81" fmla="*/ 555 h 1510"/>
                <a:gd name="T82" fmla="*/ 103 w 1510"/>
                <a:gd name="T83" fmla="*/ 374 h 1510"/>
                <a:gd name="T84" fmla="*/ 221 w 1510"/>
                <a:gd name="T85" fmla="*/ 221 h 1510"/>
                <a:gd name="T86" fmla="*/ 374 w 1510"/>
                <a:gd name="T87" fmla="*/ 103 h 1510"/>
                <a:gd name="T88" fmla="*/ 555 w 1510"/>
                <a:gd name="T89" fmla="*/ 26 h 1510"/>
                <a:gd name="T90" fmla="*/ 755 w 1510"/>
                <a:gd name="T91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0" h="1510">
                  <a:moveTo>
                    <a:pt x="755" y="162"/>
                  </a:moveTo>
                  <a:lnTo>
                    <a:pt x="695" y="166"/>
                  </a:lnTo>
                  <a:lnTo>
                    <a:pt x="636" y="174"/>
                  </a:lnTo>
                  <a:lnTo>
                    <a:pt x="579" y="189"/>
                  </a:lnTo>
                  <a:lnTo>
                    <a:pt x="524" y="209"/>
                  </a:lnTo>
                  <a:lnTo>
                    <a:pt x="472" y="234"/>
                  </a:lnTo>
                  <a:lnTo>
                    <a:pt x="424" y="264"/>
                  </a:lnTo>
                  <a:lnTo>
                    <a:pt x="379" y="297"/>
                  </a:lnTo>
                  <a:lnTo>
                    <a:pt x="336" y="336"/>
                  </a:lnTo>
                  <a:lnTo>
                    <a:pt x="297" y="379"/>
                  </a:lnTo>
                  <a:lnTo>
                    <a:pt x="264" y="424"/>
                  </a:lnTo>
                  <a:lnTo>
                    <a:pt x="234" y="472"/>
                  </a:lnTo>
                  <a:lnTo>
                    <a:pt x="209" y="524"/>
                  </a:lnTo>
                  <a:lnTo>
                    <a:pt x="189" y="579"/>
                  </a:lnTo>
                  <a:lnTo>
                    <a:pt x="174" y="636"/>
                  </a:lnTo>
                  <a:lnTo>
                    <a:pt x="166" y="695"/>
                  </a:lnTo>
                  <a:lnTo>
                    <a:pt x="162" y="755"/>
                  </a:lnTo>
                  <a:lnTo>
                    <a:pt x="166" y="815"/>
                  </a:lnTo>
                  <a:lnTo>
                    <a:pt x="174" y="874"/>
                  </a:lnTo>
                  <a:lnTo>
                    <a:pt x="189" y="931"/>
                  </a:lnTo>
                  <a:lnTo>
                    <a:pt x="209" y="986"/>
                  </a:lnTo>
                  <a:lnTo>
                    <a:pt x="234" y="1038"/>
                  </a:lnTo>
                  <a:lnTo>
                    <a:pt x="264" y="1086"/>
                  </a:lnTo>
                  <a:lnTo>
                    <a:pt x="297" y="1131"/>
                  </a:lnTo>
                  <a:lnTo>
                    <a:pt x="336" y="1174"/>
                  </a:lnTo>
                  <a:lnTo>
                    <a:pt x="379" y="1213"/>
                  </a:lnTo>
                  <a:lnTo>
                    <a:pt x="424" y="1246"/>
                  </a:lnTo>
                  <a:lnTo>
                    <a:pt x="472" y="1276"/>
                  </a:lnTo>
                  <a:lnTo>
                    <a:pt x="524" y="1301"/>
                  </a:lnTo>
                  <a:lnTo>
                    <a:pt x="579" y="1321"/>
                  </a:lnTo>
                  <a:lnTo>
                    <a:pt x="636" y="1336"/>
                  </a:lnTo>
                  <a:lnTo>
                    <a:pt x="695" y="1344"/>
                  </a:lnTo>
                  <a:lnTo>
                    <a:pt x="755" y="1348"/>
                  </a:lnTo>
                  <a:lnTo>
                    <a:pt x="815" y="1344"/>
                  </a:lnTo>
                  <a:lnTo>
                    <a:pt x="874" y="1336"/>
                  </a:lnTo>
                  <a:lnTo>
                    <a:pt x="931" y="1321"/>
                  </a:lnTo>
                  <a:lnTo>
                    <a:pt x="986" y="1301"/>
                  </a:lnTo>
                  <a:lnTo>
                    <a:pt x="1038" y="1276"/>
                  </a:lnTo>
                  <a:lnTo>
                    <a:pt x="1086" y="1246"/>
                  </a:lnTo>
                  <a:lnTo>
                    <a:pt x="1131" y="1213"/>
                  </a:lnTo>
                  <a:lnTo>
                    <a:pt x="1174" y="1174"/>
                  </a:lnTo>
                  <a:lnTo>
                    <a:pt x="1213" y="1131"/>
                  </a:lnTo>
                  <a:lnTo>
                    <a:pt x="1246" y="1086"/>
                  </a:lnTo>
                  <a:lnTo>
                    <a:pt x="1276" y="1038"/>
                  </a:lnTo>
                  <a:lnTo>
                    <a:pt x="1301" y="986"/>
                  </a:lnTo>
                  <a:lnTo>
                    <a:pt x="1321" y="931"/>
                  </a:lnTo>
                  <a:lnTo>
                    <a:pt x="1336" y="874"/>
                  </a:lnTo>
                  <a:lnTo>
                    <a:pt x="1344" y="815"/>
                  </a:lnTo>
                  <a:lnTo>
                    <a:pt x="1348" y="755"/>
                  </a:lnTo>
                  <a:lnTo>
                    <a:pt x="1344" y="695"/>
                  </a:lnTo>
                  <a:lnTo>
                    <a:pt x="1336" y="636"/>
                  </a:lnTo>
                  <a:lnTo>
                    <a:pt x="1321" y="579"/>
                  </a:lnTo>
                  <a:lnTo>
                    <a:pt x="1301" y="524"/>
                  </a:lnTo>
                  <a:lnTo>
                    <a:pt x="1276" y="472"/>
                  </a:lnTo>
                  <a:lnTo>
                    <a:pt x="1246" y="424"/>
                  </a:lnTo>
                  <a:lnTo>
                    <a:pt x="1213" y="379"/>
                  </a:lnTo>
                  <a:lnTo>
                    <a:pt x="1174" y="336"/>
                  </a:lnTo>
                  <a:lnTo>
                    <a:pt x="1131" y="297"/>
                  </a:lnTo>
                  <a:lnTo>
                    <a:pt x="1086" y="264"/>
                  </a:lnTo>
                  <a:lnTo>
                    <a:pt x="1038" y="234"/>
                  </a:lnTo>
                  <a:lnTo>
                    <a:pt x="986" y="209"/>
                  </a:lnTo>
                  <a:lnTo>
                    <a:pt x="931" y="189"/>
                  </a:lnTo>
                  <a:lnTo>
                    <a:pt x="874" y="174"/>
                  </a:lnTo>
                  <a:lnTo>
                    <a:pt x="815" y="166"/>
                  </a:lnTo>
                  <a:lnTo>
                    <a:pt x="755" y="162"/>
                  </a:lnTo>
                  <a:close/>
                  <a:moveTo>
                    <a:pt x="755" y="0"/>
                  </a:moveTo>
                  <a:lnTo>
                    <a:pt x="824" y="3"/>
                  </a:lnTo>
                  <a:lnTo>
                    <a:pt x="891" y="12"/>
                  </a:lnTo>
                  <a:lnTo>
                    <a:pt x="955" y="26"/>
                  </a:lnTo>
                  <a:lnTo>
                    <a:pt x="1019" y="47"/>
                  </a:lnTo>
                  <a:lnTo>
                    <a:pt x="1079" y="73"/>
                  </a:lnTo>
                  <a:lnTo>
                    <a:pt x="1136" y="103"/>
                  </a:lnTo>
                  <a:lnTo>
                    <a:pt x="1191" y="138"/>
                  </a:lnTo>
                  <a:lnTo>
                    <a:pt x="1241" y="177"/>
                  </a:lnTo>
                  <a:lnTo>
                    <a:pt x="1289" y="221"/>
                  </a:lnTo>
                  <a:lnTo>
                    <a:pt x="1333" y="269"/>
                  </a:lnTo>
                  <a:lnTo>
                    <a:pt x="1372" y="319"/>
                  </a:lnTo>
                  <a:lnTo>
                    <a:pt x="1407" y="374"/>
                  </a:lnTo>
                  <a:lnTo>
                    <a:pt x="1437" y="431"/>
                  </a:lnTo>
                  <a:lnTo>
                    <a:pt x="1463" y="491"/>
                  </a:lnTo>
                  <a:lnTo>
                    <a:pt x="1484" y="555"/>
                  </a:lnTo>
                  <a:lnTo>
                    <a:pt x="1498" y="619"/>
                  </a:lnTo>
                  <a:lnTo>
                    <a:pt x="1507" y="686"/>
                  </a:lnTo>
                  <a:lnTo>
                    <a:pt x="1510" y="755"/>
                  </a:lnTo>
                  <a:lnTo>
                    <a:pt x="1507" y="824"/>
                  </a:lnTo>
                  <a:lnTo>
                    <a:pt x="1498" y="891"/>
                  </a:lnTo>
                  <a:lnTo>
                    <a:pt x="1484" y="955"/>
                  </a:lnTo>
                  <a:lnTo>
                    <a:pt x="1463" y="1019"/>
                  </a:lnTo>
                  <a:lnTo>
                    <a:pt x="1437" y="1079"/>
                  </a:lnTo>
                  <a:lnTo>
                    <a:pt x="1407" y="1136"/>
                  </a:lnTo>
                  <a:lnTo>
                    <a:pt x="1372" y="1191"/>
                  </a:lnTo>
                  <a:lnTo>
                    <a:pt x="1333" y="1241"/>
                  </a:lnTo>
                  <a:lnTo>
                    <a:pt x="1289" y="1289"/>
                  </a:lnTo>
                  <a:lnTo>
                    <a:pt x="1241" y="1333"/>
                  </a:lnTo>
                  <a:lnTo>
                    <a:pt x="1191" y="1372"/>
                  </a:lnTo>
                  <a:lnTo>
                    <a:pt x="1136" y="1407"/>
                  </a:lnTo>
                  <a:lnTo>
                    <a:pt x="1079" y="1437"/>
                  </a:lnTo>
                  <a:lnTo>
                    <a:pt x="1019" y="1463"/>
                  </a:lnTo>
                  <a:lnTo>
                    <a:pt x="955" y="1484"/>
                  </a:lnTo>
                  <a:lnTo>
                    <a:pt x="891" y="1498"/>
                  </a:lnTo>
                  <a:lnTo>
                    <a:pt x="824" y="1507"/>
                  </a:lnTo>
                  <a:lnTo>
                    <a:pt x="755" y="1510"/>
                  </a:lnTo>
                  <a:lnTo>
                    <a:pt x="686" y="1507"/>
                  </a:lnTo>
                  <a:lnTo>
                    <a:pt x="619" y="1498"/>
                  </a:lnTo>
                  <a:lnTo>
                    <a:pt x="555" y="1484"/>
                  </a:lnTo>
                  <a:lnTo>
                    <a:pt x="491" y="1463"/>
                  </a:lnTo>
                  <a:lnTo>
                    <a:pt x="431" y="1437"/>
                  </a:lnTo>
                  <a:lnTo>
                    <a:pt x="374" y="1407"/>
                  </a:lnTo>
                  <a:lnTo>
                    <a:pt x="319" y="1372"/>
                  </a:lnTo>
                  <a:lnTo>
                    <a:pt x="269" y="1333"/>
                  </a:lnTo>
                  <a:lnTo>
                    <a:pt x="221" y="1289"/>
                  </a:lnTo>
                  <a:lnTo>
                    <a:pt x="177" y="1241"/>
                  </a:lnTo>
                  <a:lnTo>
                    <a:pt x="138" y="1191"/>
                  </a:lnTo>
                  <a:lnTo>
                    <a:pt x="103" y="1136"/>
                  </a:lnTo>
                  <a:lnTo>
                    <a:pt x="73" y="1079"/>
                  </a:lnTo>
                  <a:lnTo>
                    <a:pt x="47" y="1019"/>
                  </a:lnTo>
                  <a:lnTo>
                    <a:pt x="26" y="955"/>
                  </a:lnTo>
                  <a:lnTo>
                    <a:pt x="12" y="891"/>
                  </a:lnTo>
                  <a:lnTo>
                    <a:pt x="3" y="824"/>
                  </a:lnTo>
                  <a:lnTo>
                    <a:pt x="0" y="755"/>
                  </a:lnTo>
                  <a:lnTo>
                    <a:pt x="3" y="686"/>
                  </a:lnTo>
                  <a:lnTo>
                    <a:pt x="12" y="619"/>
                  </a:lnTo>
                  <a:lnTo>
                    <a:pt x="26" y="555"/>
                  </a:lnTo>
                  <a:lnTo>
                    <a:pt x="47" y="491"/>
                  </a:lnTo>
                  <a:lnTo>
                    <a:pt x="73" y="431"/>
                  </a:lnTo>
                  <a:lnTo>
                    <a:pt x="103" y="374"/>
                  </a:lnTo>
                  <a:lnTo>
                    <a:pt x="138" y="319"/>
                  </a:lnTo>
                  <a:lnTo>
                    <a:pt x="177" y="269"/>
                  </a:lnTo>
                  <a:lnTo>
                    <a:pt x="221" y="221"/>
                  </a:lnTo>
                  <a:lnTo>
                    <a:pt x="269" y="177"/>
                  </a:lnTo>
                  <a:lnTo>
                    <a:pt x="319" y="138"/>
                  </a:lnTo>
                  <a:lnTo>
                    <a:pt x="374" y="103"/>
                  </a:lnTo>
                  <a:lnTo>
                    <a:pt x="431" y="73"/>
                  </a:lnTo>
                  <a:lnTo>
                    <a:pt x="491" y="47"/>
                  </a:lnTo>
                  <a:lnTo>
                    <a:pt x="555" y="26"/>
                  </a:lnTo>
                  <a:lnTo>
                    <a:pt x="619" y="12"/>
                  </a:lnTo>
                  <a:lnTo>
                    <a:pt x="686" y="3"/>
                  </a:lnTo>
                  <a:lnTo>
                    <a:pt x="7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2382453" y="1667163"/>
            <a:ext cx="0" cy="1503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4"/>
          <p:cNvSpPr txBox="1">
            <a:spLocks/>
          </p:cNvSpPr>
          <p:nvPr/>
        </p:nvSpPr>
        <p:spPr>
          <a:xfrm>
            <a:off x="383838" y="2058430"/>
            <a:ext cx="1651512" cy="126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latin typeface="+mj-lt"/>
              </a:rPr>
              <a:t>Outbound</a:t>
            </a:r>
            <a:br>
              <a:rPr lang="en-US" sz="1600" dirty="0">
                <a:latin typeface="+mj-lt"/>
              </a:rPr>
            </a:br>
            <a:r>
              <a:rPr lang="en-US" sz="1000" dirty="0">
                <a:latin typeface="+mj-lt"/>
              </a:rPr>
              <a:t>Strong usage of standard avenues for outbound digital marketing: Google Ads, YouTube, Facebook, Xbox…</a:t>
            </a:r>
            <a:endParaRPr lang="en-US" sz="1050" dirty="0">
              <a:latin typeface="+mj-lt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90567" y="1667163"/>
            <a:ext cx="0" cy="1503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825588" y="1667163"/>
            <a:ext cx="0" cy="1503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nhaltsplatzhalter 4"/>
          <p:cNvSpPr txBox="1">
            <a:spLocks/>
          </p:cNvSpPr>
          <p:nvPr/>
        </p:nvSpPr>
        <p:spPr>
          <a:xfrm>
            <a:off x="2625442" y="2058431"/>
            <a:ext cx="1651512" cy="126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latin typeface="+mj-lt"/>
              </a:rPr>
              <a:t>Inbound</a:t>
            </a:r>
            <a:br>
              <a:rPr lang="en-US" sz="1600" dirty="0">
                <a:latin typeface="+mj-lt"/>
              </a:rPr>
            </a:br>
            <a:r>
              <a:rPr lang="en-US" sz="1000" dirty="0">
                <a:latin typeface="+mj-lt"/>
              </a:rPr>
              <a:t>…matched with an inbound strategy rooted in: </a:t>
            </a:r>
            <a:r>
              <a:rPr lang="en-US" sz="1000" dirty="0" err="1">
                <a:latin typeface="+mj-lt"/>
              </a:rPr>
              <a:t>linkbuilding</a:t>
            </a:r>
            <a:r>
              <a:rPr lang="en-US" sz="1000" dirty="0">
                <a:latin typeface="+mj-lt"/>
              </a:rPr>
              <a:t>, content creation, &amp; social media content</a:t>
            </a:r>
            <a:endParaRPr lang="en-US" sz="1050" dirty="0">
              <a:latin typeface="+mj-lt"/>
            </a:endParaRP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4867046" y="2058432"/>
            <a:ext cx="1651512" cy="126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latin typeface="+mj-lt"/>
              </a:rPr>
              <a:t>Player Base</a:t>
            </a:r>
            <a:br>
              <a:rPr lang="en-US" sz="1600" dirty="0">
                <a:latin typeface="+mj-lt"/>
              </a:rPr>
            </a:br>
            <a:r>
              <a:rPr lang="en-US" sz="1000" dirty="0">
                <a:latin typeface="+mj-lt"/>
              </a:rPr>
              <a:t>The approach focuses on mobilizing the most active members of the player base…</a:t>
            </a:r>
            <a:endParaRPr lang="en-US" sz="1050" dirty="0">
              <a:latin typeface="+mj-lt"/>
            </a:endParaRP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7108650" y="2062552"/>
            <a:ext cx="1651512" cy="1264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latin typeface="+mj-lt"/>
              </a:rPr>
              <a:t>Organic Content</a:t>
            </a:r>
            <a:br>
              <a:rPr lang="en-US" sz="1600" dirty="0">
                <a:latin typeface="+mj-lt"/>
              </a:rPr>
            </a:br>
            <a:r>
              <a:rPr lang="en-US" sz="1000" dirty="0">
                <a:latin typeface="+mj-lt"/>
              </a:rPr>
              <a:t>...to generate a strong degree of natural linking, social media hype, and other forms of organic interest.</a:t>
            </a:r>
            <a:endParaRPr lang="en-US" sz="1050" dirty="0"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48C34B-3D19-C741-B292-CEE94E2B937D}"/>
              </a:ext>
            </a:extLst>
          </p:cNvPr>
          <p:cNvGrpSpPr/>
          <p:nvPr/>
        </p:nvGrpSpPr>
        <p:grpSpPr>
          <a:xfrm>
            <a:off x="5474147" y="1624300"/>
            <a:ext cx="437312" cy="413459"/>
            <a:chOff x="415925" y="3217863"/>
            <a:chExt cx="436563" cy="412750"/>
          </a:xfrm>
          <a:solidFill>
            <a:schemeClr val="bg1"/>
          </a:solidFill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9D408E69-490E-AF47-9DC6-4E3661917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25" y="3217863"/>
              <a:ext cx="233363" cy="231775"/>
            </a:xfrm>
            <a:custGeom>
              <a:avLst/>
              <a:gdLst>
                <a:gd name="T0" fmla="*/ 761 w 1768"/>
                <a:gd name="T1" fmla="*/ 241 h 1756"/>
                <a:gd name="T2" fmla="*/ 591 w 1768"/>
                <a:gd name="T3" fmla="*/ 299 h 1756"/>
                <a:gd name="T4" fmla="*/ 446 w 1768"/>
                <a:gd name="T5" fmla="*/ 399 h 1756"/>
                <a:gd name="T6" fmla="*/ 332 w 1768"/>
                <a:gd name="T7" fmla="*/ 534 h 1756"/>
                <a:gd name="T8" fmla="*/ 259 w 1768"/>
                <a:gd name="T9" fmla="*/ 696 h 1756"/>
                <a:gd name="T10" fmla="*/ 233 w 1768"/>
                <a:gd name="T11" fmla="*/ 877 h 1756"/>
                <a:gd name="T12" fmla="*/ 259 w 1768"/>
                <a:gd name="T13" fmla="*/ 1058 h 1756"/>
                <a:gd name="T14" fmla="*/ 332 w 1768"/>
                <a:gd name="T15" fmla="*/ 1219 h 1756"/>
                <a:gd name="T16" fmla="*/ 446 w 1768"/>
                <a:gd name="T17" fmla="*/ 1353 h 1756"/>
                <a:gd name="T18" fmla="*/ 591 w 1768"/>
                <a:gd name="T19" fmla="*/ 1453 h 1756"/>
                <a:gd name="T20" fmla="*/ 761 w 1768"/>
                <a:gd name="T21" fmla="*/ 1511 h 1756"/>
                <a:gd name="T22" fmla="*/ 946 w 1768"/>
                <a:gd name="T23" fmla="*/ 1520 h 1756"/>
                <a:gd name="T24" fmla="*/ 1124 w 1768"/>
                <a:gd name="T25" fmla="*/ 1478 h 1756"/>
                <a:gd name="T26" fmla="*/ 1278 w 1768"/>
                <a:gd name="T27" fmla="*/ 1391 h 1756"/>
                <a:gd name="T28" fmla="*/ 1403 w 1768"/>
                <a:gd name="T29" fmla="*/ 1267 h 1756"/>
                <a:gd name="T30" fmla="*/ 1489 w 1768"/>
                <a:gd name="T31" fmla="*/ 1114 h 1756"/>
                <a:gd name="T32" fmla="*/ 1533 w 1768"/>
                <a:gd name="T33" fmla="*/ 939 h 1756"/>
                <a:gd name="T34" fmla="*/ 1524 w 1768"/>
                <a:gd name="T35" fmla="*/ 754 h 1756"/>
                <a:gd name="T36" fmla="*/ 1465 w 1768"/>
                <a:gd name="T37" fmla="*/ 585 h 1756"/>
                <a:gd name="T38" fmla="*/ 1364 w 1768"/>
                <a:gd name="T39" fmla="*/ 440 h 1756"/>
                <a:gd name="T40" fmla="*/ 1229 w 1768"/>
                <a:gd name="T41" fmla="*/ 328 h 1756"/>
                <a:gd name="T42" fmla="*/ 1066 w 1768"/>
                <a:gd name="T43" fmla="*/ 255 h 1756"/>
                <a:gd name="T44" fmla="*/ 884 w 1768"/>
                <a:gd name="T45" fmla="*/ 229 h 1756"/>
                <a:gd name="T46" fmla="*/ 1028 w 1768"/>
                <a:gd name="T47" fmla="*/ 12 h 1756"/>
                <a:gd name="T48" fmla="*/ 1228 w 1768"/>
                <a:gd name="T49" fmla="*/ 69 h 1756"/>
                <a:gd name="T50" fmla="*/ 1407 w 1768"/>
                <a:gd name="T51" fmla="*/ 169 h 1756"/>
                <a:gd name="T52" fmla="*/ 1556 w 1768"/>
                <a:gd name="T53" fmla="*/ 305 h 1756"/>
                <a:gd name="T54" fmla="*/ 1670 w 1768"/>
                <a:gd name="T55" fmla="*/ 473 h 1756"/>
                <a:gd name="T56" fmla="*/ 1743 w 1768"/>
                <a:gd name="T57" fmla="*/ 666 h 1756"/>
                <a:gd name="T58" fmla="*/ 1768 w 1768"/>
                <a:gd name="T59" fmla="*/ 877 h 1756"/>
                <a:gd name="T60" fmla="*/ 1743 w 1768"/>
                <a:gd name="T61" fmla="*/ 1088 h 1756"/>
                <a:gd name="T62" fmla="*/ 1670 w 1768"/>
                <a:gd name="T63" fmla="*/ 1280 h 1756"/>
                <a:gd name="T64" fmla="*/ 1556 w 1768"/>
                <a:gd name="T65" fmla="*/ 1448 h 1756"/>
                <a:gd name="T66" fmla="*/ 1407 w 1768"/>
                <a:gd name="T67" fmla="*/ 1586 h 1756"/>
                <a:gd name="T68" fmla="*/ 1228 w 1768"/>
                <a:gd name="T69" fmla="*/ 1687 h 1756"/>
                <a:gd name="T70" fmla="*/ 1028 w 1768"/>
                <a:gd name="T71" fmla="*/ 1744 h 1756"/>
                <a:gd name="T72" fmla="*/ 811 w 1768"/>
                <a:gd name="T73" fmla="*/ 1753 h 1756"/>
                <a:gd name="T74" fmla="*/ 605 w 1768"/>
                <a:gd name="T75" fmla="*/ 1711 h 1756"/>
                <a:gd name="T76" fmla="*/ 419 w 1768"/>
                <a:gd name="T77" fmla="*/ 1624 h 1756"/>
                <a:gd name="T78" fmla="*/ 258 w 1768"/>
                <a:gd name="T79" fmla="*/ 1496 h 1756"/>
                <a:gd name="T80" fmla="*/ 132 w 1768"/>
                <a:gd name="T81" fmla="*/ 1338 h 1756"/>
                <a:gd name="T82" fmla="*/ 45 w 1768"/>
                <a:gd name="T83" fmla="*/ 1153 h 1756"/>
                <a:gd name="T84" fmla="*/ 3 w 1768"/>
                <a:gd name="T85" fmla="*/ 948 h 1756"/>
                <a:gd name="T86" fmla="*/ 11 w 1768"/>
                <a:gd name="T87" fmla="*/ 735 h 1756"/>
                <a:gd name="T88" fmla="*/ 69 w 1768"/>
                <a:gd name="T89" fmla="*/ 536 h 1756"/>
                <a:gd name="T90" fmla="*/ 170 w 1768"/>
                <a:gd name="T91" fmla="*/ 359 h 1756"/>
                <a:gd name="T92" fmla="*/ 309 w 1768"/>
                <a:gd name="T93" fmla="*/ 211 h 1756"/>
                <a:gd name="T94" fmla="*/ 478 w 1768"/>
                <a:gd name="T95" fmla="*/ 98 h 1756"/>
                <a:gd name="T96" fmla="*/ 671 w 1768"/>
                <a:gd name="T97" fmla="*/ 26 h 1756"/>
                <a:gd name="T98" fmla="*/ 884 w 1768"/>
                <a:gd name="T99" fmla="*/ 0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8" h="1756">
                  <a:moveTo>
                    <a:pt x="884" y="229"/>
                  </a:moveTo>
                  <a:lnTo>
                    <a:pt x="821" y="232"/>
                  </a:lnTo>
                  <a:lnTo>
                    <a:pt x="761" y="241"/>
                  </a:lnTo>
                  <a:lnTo>
                    <a:pt x="702" y="255"/>
                  </a:lnTo>
                  <a:lnTo>
                    <a:pt x="645" y="274"/>
                  </a:lnTo>
                  <a:lnTo>
                    <a:pt x="591" y="299"/>
                  </a:lnTo>
                  <a:lnTo>
                    <a:pt x="539" y="328"/>
                  </a:lnTo>
                  <a:lnTo>
                    <a:pt x="491" y="361"/>
                  </a:lnTo>
                  <a:lnTo>
                    <a:pt x="446" y="399"/>
                  </a:lnTo>
                  <a:lnTo>
                    <a:pt x="403" y="440"/>
                  </a:lnTo>
                  <a:lnTo>
                    <a:pt x="366" y="485"/>
                  </a:lnTo>
                  <a:lnTo>
                    <a:pt x="332" y="534"/>
                  </a:lnTo>
                  <a:lnTo>
                    <a:pt x="303" y="585"/>
                  </a:lnTo>
                  <a:lnTo>
                    <a:pt x="279" y="639"/>
                  </a:lnTo>
                  <a:lnTo>
                    <a:pt x="259" y="696"/>
                  </a:lnTo>
                  <a:lnTo>
                    <a:pt x="244" y="754"/>
                  </a:lnTo>
                  <a:lnTo>
                    <a:pt x="236" y="815"/>
                  </a:lnTo>
                  <a:lnTo>
                    <a:pt x="233" y="877"/>
                  </a:lnTo>
                  <a:lnTo>
                    <a:pt x="236" y="939"/>
                  </a:lnTo>
                  <a:lnTo>
                    <a:pt x="244" y="999"/>
                  </a:lnTo>
                  <a:lnTo>
                    <a:pt x="259" y="1058"/>
                  </a:lnTo>
                  <a:lnTo>
                    <a:pt x="279" y="1114"/>
                  </a:lnTo>
                  <a:lnTo>
                    <a:pt x="303" y="1168"/>
                  </a:lnTo>
                  <a:lnTo>
                    <a:pt x="332" y="1219"/>
                  </a:lnTo>
                  <a:lnTo>
                    <a:pt x="366" y="1267"/>
                  </a:lnTo>
                  <a:lnTo>
                    <a:pt x="403" y="1312"/>
                  </a:lnTo>
                  <a:lnTo>
                    <a:pt x="446" y="1353"/>
                  </a:lnTo>
                  <a:lnTo>
                    <a:pt x="491" y="1391"/>
                  </a:lnTo>
                  <a:lnTo>
                    <a:pt x="539" y="1424"/>
                  </a:lnTo>
                  <a:lnTo>
                    <a:pt x="591" y="1453"/>
                  </a:lnTo>
                  <a:lnTo>
                    <a:pt x="645" y="1478"/>
                  </a:lnTo>
                  <a:lnTo>
                    <a:pt x="702" y="1497"/>
                  </a:lnTo>
                  <a:lnTo>
                    <a:pt x="761" y="1511"/>
                  </a:lnTo>
                  <a:lnTo>
                    <a:pt x="821" y="1520"/>
                  </a:lnTo>
                  <a:lnTo>
                    <a:pt x="884" y="1523"/>
                  </a:lnTo>
                  <a:lnTo>
                    <a:pt x="946" y="1520"/>
                  </a:lnTo>
                  <a:lnTo>
                    <a:pt x="1008" y="1511"/>
                  </a:lnTo>
                  <a:lnTo>
                    <a:pt x="1066" y="1497"/>
                  </a:lnTo>
                  <a:lnTo>
                    <a:pt x="1124" y="1478"/>
                  </a:lnTo>
                  <a:lnTo>
                    <a:pt x="1177" y="1453"/>
                  </a:lnTo>
                  <a:lnTo>
                    <a:pt x="1229" y="1424"/>
                  </a:lnTo>
                  <a:lnTo>
                    <a:pt x="1278" y="1391"/>
                  </a:lnTo>
                  <a:lnTo>
                    <a:pt x="1323" y="1353"/>
                  </a:lnTo>
                  <a:lnTo>
                    <a:pt x="1364" y="1312"/>
                  </a:lnTo>
                  <a:lnTo>
                    <a:pt x="1403" y="1267"/>
                  </a:lnTo>
                  <a:lnTo>
                    <a:pt x="1436" y="1219"/>
                  </a:lnTo>
                  <a:lnTo>
                    <a:pt x="1465" y="1168"/>
                  </a:lnTo>
                  <a:lnTo>
                    <a:pt x="1489" y="1114"/>
                  </a:lnTo>
                  <a:lnTo>
                    <a:pt x="1509" y="1058"/>
                  </a:lnTo>
                  <a:lnTo>
                    <a:pt x="1524" y="999"/>
                  </a:lnTo>
                  <a:lnTo>
                    <a:pt x="1533" y="939"/>
                  </a:lnTo>
                  <a:lnTo>
                    <a:pt x="1536" y="877"/>
                  </a:lnTo>
                  <a:lnTo>
                    <a:pt x="1533" y="815"/>
                  </a:lnTo>
                  <a:lnTo>
                    <a:pt x="1524" y="754"/>
                  </a:lnTo>
                  <a:lnTo>
                    <a:pt x="1509" y="696"/>
                  </a:lnTo>
                  <a:lnTo>
                    <a:pt x="1489" y="639"/>
                  </a:lnTo>
                  <a:lnTo>
                    <a:pt x="1465" y="585"/>
                  </a:lnTo>
                  <a:lnTo>
                    <a:pt x="1436" y="534"/>
                  </a:lnTo>
                  <a:lnTo>
                    <a:pt x="1403" y="485"/>
                  </a:lnTo>
                  <a:lnTo>
                    <a:pt x="1364" y="440"/>
                  </a:lnTo>
                  <a:lnTo>
                    <a:pt x="1323" y="399"/>
                  </a:lnTo>
                  <a:lnTo>
                    <a:pt x="1278" y="361"/>
                  </a:lnTo>
                  <a:lnTo>
                    <a:pt x="1229" y="328"/>
                  </a:lnTo>
                  <a:lnTo>
                    <a:pt x="1177" y="299"/>
                  </a:lnTo>
                  <a:lnTo>
                    <a:pt x="1124" y="274"/>
                  </a:lnTo>
                  <a:lnTo>
                    <a:pt x="1066" y="255"/>
                  </a:lnTo>
                  <a:lnTo>
                    <a:pt x="1008" y="241"/>
                  </a:lnTo>
                  <a:lnTo>
                    <a:pt x="946" y="232"/>
                  </a:lnTo>
                  <a:lnTo>
                    <a:pt x="884" y="229"/>
                  </a:lnTo>
                  <a:close/>
                  <a:moveTo>
                    <a:pt x="884" y="0"/>
                  </a:moveTo>
                  <a:lnTo>
                    <a:pt x="956" y="3"/>
                  </a:lnTo>
                  <a:lnTo>
                    <a:pt x="1028" y="12"/>
                  </a:lnTo>
                  <a:lnTo>
                    <a:pt x="1096" y="25"/>
                  </a:lnTo>
                  <a:lnTo>
                    <a:pt x="1164" y="45"/>
                  </a:lnTo>
                  <a:lnTo>
                    <a:pt x="1228" y="69"/>
                  </a:lnTo>
                  <a:lnTo>
                    <a:pt x="1291" y="98"/>
                  </a:lnTo>
                  <a:lnTo>
                    <a:pt x="1350" y="131"/>
                  </a:lnTo>
                  <a:lnTo>
                    <a:pt x="1407" y="169"/>
                  </a:lnTo>
                  <a:lnTo>
                    <a:pt x="1460" y="210"/>
                  </a:lnTo>
                  <a:lnTo>
                    <a:pt x="1509" y="256"/>
                  </a:lnTo>
                  <a:lnTo>
                    <a:pt x="1556" y="305"/>
                  </a:lnTo>
                  <a:lnTo>
                    <a:pt x="1598" y="358"/>
                  </a:lnTo>
                  <a:lnTo>
                    <a:pt x="1636" y="414"/>
                  </a:lnTo>
                  <a:lnTo>
                    <a:pt x="1670" y="473"/>
                  </a:lnTo>
                  <a:lnTo>
                    <a:pt x="1699" y="535"/>
                  </a:lnTo>
                  <a:lnTo>
                    <a:pt x="1724" y="599"/>
                  </a:lnTo>
                  <a:lnTo>
                    <a:pt x="1743" y="666"/>
                  </a:lnTo>
                  <a:lnTo>
                    <a:pt x="1757" y="734"/>
                  </a:lnTo>
                  <a:lnTo>
                    <a:pt x="1766" y="805"/>
                  </a:lnTo>
                  <a:lnTo>
                    <a:pt x="1768" y="877"/>
                  </a:lnTo>
                  <a:lnTo>
                    <a:pt x="1766" y="949"/>
                  </a:lnTo>
                  <a:lnTo>
                    <a:pt x="1757" y="1019"/>
                  </a:lnTo>
                  <a:lnTo>
                    <a:pt x="1743" y="1088"/>
                  </a:lnTo>
                  <a:lnTo>
                    <a:pt x="1724" y="1154"/>
                  </a:lnTo>
                  <a:lnTo>
                    <a:pt x="1699" y="1218"/>
                  </a:lnTo>
                  <a:lnTo>
                    <a:pt x="1670" y="1280"/>
                  </a:lnTo>
                  <a:lnTo>
                    <a:pt x="1636" y="1339"/>
                  </a:lnTo>
                  <a:lnTo>
                    <a:pt x="1598" y="1395"/>
                  </a:lnTo>
                  <a:lnTo>
                    <a:pt x="1556" y="1448"/>
                  </a:lnTo>
                  <a:lnTo>
                    <a:pt x="1509" y="1497"/>
                  </a:lnTo>
                  <a:lnTo>
                    <a:pt x="1460" y="1543"/>
                  </a:lnTo>
                  <a:lnTo>
                    <a:pt x="1407" y="1586"/>
                  </a:lnTo>
                  <a:lnTo>
                    <a:pt x="1350" y="1624"/>
                  </a:lnTo>
                  <a:lnTo>
                    <a:pt x="1291" y="1658"/>
                  </a:lnTo>
                  <a:lnTo>
                    <a:pt x="1228" y="1687"/>
                  </a:lnTo>
                  <a:lnTo>
                    <a:pt x="1164" y="1711"/>
                  </a:lnTo>
                  <a:lnTo>
                    <a:pt x="1096" y="1730"/>
                  </a:lnTo>
                  <a:lnTo>
                    <a:pt x="1028" y="1744"/>
                  </a:lnTo>
                  <a:lnTo>
                    <a:pt x="956" y="1753"/>
                  </a:lnTo>
                  <a:lnTo>
                    <a:pt x="884" y="1756"/>
                  </a:lnTo>
                  <a:lnTo>
                    <a:pt x="811" y="1753"/>
                  </a:lnTo>
                  <a:lnTo>
                    <a:pt x="741" y="1744"/>
                  </a:lnTo>
                  <a:lnTo>
                    <a:pt x="671" y="1730"/>
                  </a:lnTo>
                  <a:lnTo>
                    <a:pt x="605" y="1711"/>
                  </a:lnTo>
                  <a:lnTo>
                    <a:pt x="539" y="1686"/>
                  </a:lnTo>
                  <a:lnTo>
                    <a:pt x="478" y="1657"/>
                  </a:lnTo>
                  <a:lnTo>
                    <a:pt x="419" y="1624"/>
                  </a:lnTo>
                  <a:lnTo>
                    <a:pt x="362" y="1585"/>
                  </a:lnTo>
                  <a:lnTo>
                    <a:pt x="309" y="1542"/>
                  </a:lnTo>
                  <a:lnTo>
                    <a:pt x="258" y="1496"/>
                  </a:lnTo>
                  <a:lnTo>
                    <a:pt x="212" y="1447"/>
                  </a:lnTo>
                  <a:lnTo>
                    <a:pt x="170" y="1394"/>
                  </a:lnTo>
                  <a:lnTo>
                    <a:pt x="132" y="1338"/>
                  </a:lnTo>
                  <a:lnTo>
                    <a:pt x="98" y="1279"/>
                  </a:lnTo>
                  <a:lnTo>
                    <a:pt x="69" y="1217"/>
                  </a:lnTo>
                  <a:lnTo>
                    <a:pt x="45" y="1153"/>
                  </a:lnTo>
                  <a:lnTo>
                    <a:pt x="26" y="1087"/>
                  </a:lnTo>
                  <a:lnTo>
                    <a:pt x="11" y="1018"/>
                  </a:lnTo>
                  <a:lnTo>
                    <a:pt x="3" y="948"/>
                  </a:lnTo>
                  <a:lnTo>
                    <a:pt x="0" y="877"/>
                  </a:lnTo>
                  <a:lnTo>
                    <a:pt x="3" y="805"/>
                  </a:lnTo>
                  <a:lnTo>
                    <a:pt x="11" y="735"/>
                  </a:lnTo>
                  <a:lnTo>
                    <a:pt x="26" y="667"/>
                  </a:lnTo>
                  <a:lnTo>
                    <a:pt x="45" y="600"/>
                  </a:lnTo>
                  <a:lnTo>
                    <a:pt x="69" y="536"/>
                  </a:lnTo>
                  <a:lnTo>
                    <a:pt x="98" y="474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6"/>
                  </a:lnTo>
                  <a:lnTo>
                    <a:pt x="258" y="257"/>
                  </a:lnTo>
                  <a:lnTo>
                    <a:pt x="309" y="211"/>
                  </a:lnTo>
                  <a:lnTo>
                    <a:pt x="362" y="169"/>
                  </a:lnTo>
                  <a:lnTo>
                    <a:pt x="419" y="132"/>
                  </a:lnTo>
                  <a:lnTo>
                    <a:pt x="478" y="98"/>
                  </a:lnTo>
                  <a:lnTo>
                    <a:pt x="539" y="69"/>
                  </a:lnTo>
                  <a:lnTo>
                    <a:pt x="605" y="45"/>
                  </a:lnTo>
                  <a:lnTo>
                    <a:pt x="671" y="26"/>
                  </a:lnTo>
                  <a:lnTo>
                    <a:pt x="741" y="12"/>
                  </a:lnTo>
                  <a:lnTo>
                    <a:pt x="811" y="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DDC2D38A-BDDE-9F4B-9A2C-4CFC0C8A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925" y="3470275"/>
              <a:ext cx="436563" cy="160338"/>
            </a:xfrm>
            <a:custGeom>
              <a:avLst/>
              <a:gdLst>
                <a:gd name="T0" fmla="*/ 1036 w 3305"/>
                <a:gd name="T1" fmla="*/ 235 h 1219"/>
                <a:gd name="T2" fmla="*/ 894 w 3305"/>
                <a:gd name="T3" fmla="*/ 259 h 1219"/>
                <a:gd name="T4" fmla="*/ 763 w 3305"/>
                <a:gd name="T5" fmla="*/ 304 h 1219"/>
                <a:gd name="T6" fmla="*/ 640 w 3305"/>
                <a:gd name="T7" fmla="*/ 368 h 1219"/>
                <a:gd name="T8" fmla="*/ 530 w 3305"/>
                <a:gd name="T9" fmla="*/ 451 h 1219"/>
                <a:gd name="T10" fmla="*/ 435 w 3305"/>
                <a:gd name="T11" fmla="*/ 549 h 1219"/>
                <a:gd name="T12" fmla="*/ 356 w 3305"/>
                <a:gd name="T13" fmla="*/ 660 h 1219"/>
                <a:gd name="T14" fmla="*/ 295 w 3305"/>
                <a:gd name="T15" fmla="*/ 785 h 1219"/>
                <a:gd name="T16" fmla="*/ 254 w 3305"/>
                <a:gd name="T17" fmla="*/ 918 h 1219"/>
                <a:gd name="T18" fmla="*/ 3063 w 3305"/>
                <a:gd name="T19" fmla="*/ 987 h 1219"/>
                <a:gd name="T20" fmla="*/ 3033 w 3305"/>
                <a:gd name="T21" fmla="*/ 849 h 1219"/>
                <a:gd name="T22" fmla="*/ 2983 w 3305"/>
                <a:gd name="T23" fmla="*/ 720 h 1219"/>
                <a:gd name="T24" fmla="*/ 2912 w 3305"/>
                <a:gd name="T25" fmla="*/ 602 h 1219"/>
                <a:gd name="T26" fmla="*/ 2824 w 3305"/>
                <a:gd name="T27" fmla="*/ 497 h 1219"/>
                <a:gd name="T28" fmla="*/ 2722 w 3305"/>
                <a:gd name="T29" fmla="*/ 406 h 1219"/>
                <a:gd name="T30" fmla="*/ 2606 w 3305"/>
                <a:gd name="T31" fmla="*/ 333 h 1219"/>
                <a:gd name="T32" fmla="*/ 2478 w 3305"/>
                <a:gd name="T33" fmla="*/ 278 h 1219"/>
                <a:gd name="T34" fmla="*/ 2340 w 3305"/>
                <a:gd name="T35" fmla="*/ 244 h 1219"/>
                <a:gd name="T36" fmla="*/ 2195 w 3305"/>
                <a:gd name="T37" fmla="*/ 232 h 1219"/>
                <a:gd name="T38" fmla="*/ 1110 w 3305"/>
                <a:gd name="T39" fmla="*/ 0 h 1219"/>
                <a:gd name="T40" fmla="*/ 2278 w 3305"/>
                <a:gd name="T41" fmla="*/ 3 h 1219"/>
                <a:gd name="T42" fmla="*/ 2439 w 3305"/>
                <a:gd name="T43" fmla="*/ 27 h 1219"/>
                <a:gd name="T44" fmla="*/ 2591 w 3305"/>
                <a:gd name="T45" fmla="*/ 73 h 1219"/>
                <a:gd name="T46" fmla="*/ 2733 w 3305"/>
                <a:gd name="T47" fmla="*/ 139 h 1219"/>
                <a:gd name="T48" fmla="*/ 2864 w 3305"/>
                <a:gd name="T49" fmla="*/ 223 h 1219"/>
                <a:gd name="T50" fmla="*/ 2981 w 3305"/>
                <a:gd name="T51" fmla="*/ 324 h 1219"/>
                <a:gd name="T52" fmla="*/ 3081 w 3305"/>
                <a:gd name="T53" fmla="*/ 440 h 1219"/>
                <a:gd name="T54" fmla="*/ 3167 w 3305"/>
                <a:gd name="T55" fmla="*/ 570 h 1219"/>
                <a:gd name="T56" fmla="*/ 3232 w 3305"/>
                <a:gd name="T57" fmla="*/ 710 h 1219"/>
                <a:gd name="T58" fmla="*/ 3279 w 3305"/>
                <a:gd name="T59" fmla="*/ 862 h 1219"/>
                <a:gd name="T60" fmla="*/ 3302 w 3305"/>
                <a:gd name="T61" fmla="*/ 1021 h 1219"/>
                <a:gd name="T62" fmla="*/ 3302 w 3305"/>
                <a:gd name="T63" fmla="*/ 1130 h 1219"/>
                <a:gd name="T64" fmla="*/ 3280 w 3305"/>
                <a:gd name="T65" fmla="*/ 1176 h 1219"/>
                <a:gd name="T66" fmla="*/ 3240 w 3305"/>
                <a:gd name="T67" fmla="*/ 1207 h 1219"/>
                <a:gd name="T68" fmla="*/ 3188 w 3305"/>
                <a:gd name="T69" fmla="*/ 1219 h 1219"/>
                <a:gd name="T70" fmla="*/ 90 w 3305"/>
                <a:gd name="T71" fmla="*/ 1216 h 1219"/>
                <a:gd name="T72" fmla="*/ 43 w 3305"/>
                <a:gd name="T73" fmla="*/ 1194 h 1219"/>
                <a:gd name="T74" fmla="*/ 12 w 3305"/>
                <a:gd name="T75" fmla="*/ 1154 h 1219"/>
                <a:gd name="T76" fmla="*/ 0 w 3305"/>
                <a:gd name="T77" fmla="*/ 1103 h 1219"/>
                <a:gd name="T78" fmla="*/ 12 w 3305"/>
                <a:gd name="T79" fmla="*/ 940 h 1219"/>
                <a:gd name="T80" fmla="*/ 47 w 3305"/>
                <a:gd name="T81" fmla="*/ 785 h 1219"/>
                <a:gd name="T82" fmla="*/ 104 w 3305"/>
                <a:gd name="T83" fmla="*/ 638 h 1219"/>
                <a:gd name="T84" fmla="*/ 179 w 3305"/>
                <a:gd name="T85" fmla="*/ 502 h 1219"/>
                <a:gd name="T86" fmla="*/ 273 w 3305"/>
                <a:gd name="T87" fmla="*/ 379 h 1219"/>
                <a:gd name="T88" fmla="*/ 383 w 3305"/>
                <a:gd name="T89" fmla="*/ 271 h 1219"/>
                <a:gd name="T90" fmla="*/ 507 w 3305"/>
                <a:gd name="T91" fmla="*/ 178 h 1219"/>
                <a:gd name="T92" fmla="*/ 643 w 3305"/>
                <a:gd name="T93" fmla="*/ 103 h 1219"/>
                <a:gd name="T94" fmla="*/ 790 w 3305"/>
                <a:gd name="T95" fmla="*/ 47 h 1219"/>
                <a:gd name="T96" fmla="*/ 946 w 3305"/>
                <a:gd name="T97" fmla="*/ 12 h 1219"/>
                <a:gd name="T98" fmla="*/ 1110 w 3305"/>
                <a:gd name="T9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5" h="1219">
                  <a:moveTo>
                    <a:pt x="1110" y="232"/>
                  </a:moveTo>
                  <a:lnTo>
                    <a:pt x="1036" y="235"/>
                  </a:lnTo>
                  <a:lnTo>
                    <a:pt x="965" y="244"/>
                  </a:lnTo>
                  <a:lnTo>
                    <a:pt x="894" y="259"/>
                  </a:lnTo>
                  <a:lnTo>
                    <a:pt x="827" y="278"/>
                  </a:lnTo>
                  <a:lnTo>
                    <a:pt x="763" y="304"/>
                  </a:lnTo>
                  <a:lnTo>
                    <a:pt x="700" y="334"/>
                  </a:lnTo>
                  <a:lnTo>
                    <a:pt x="640" y="368"/>
                  </a:lnTo>
                  <a:lnTo>
                    <a:pt x="583" y="407"/>
                  </a:lnTo>
                  <a:lnTo>
                    <a:pt x="530" y="451"/>
                  </a:lnTo>
                  <a:lnTo>
                    <a:pt x="480" y="498"/>
                  </a:lnTo>
                  <a:lnTo>
                    <a:pt x="435" y="549"/>
                  </a:lnTo>
                  <a:lnTo>
                    <a:pt x="393" y="603"/>
                  </a:lnTo>
                  <a:lnTo>
                    <a:pt x="356" y="660"/>
                  </a:lnTo>
                  <a:lnTo>
                    <a:pt x="322" y="721"/>
                  </a:lnTo>
                  <a:lnTo>
                    <a:pt x="295" y="785"/>
                  </a:lnTo>
                  <a:lnTo>
                    <a:pt x="272" y="850"/>
                  </a:lnTo>
                  <a:lnTo>
                    <a:pt x="254" y="918"/>
                  </a:lnTo>
                  <a:lnTo>
                    <a:pt x="242" y="987"/>
                  </a:lnTo>
                  <a:lnTo>
                    <a:pt x="3063" y="987"/>
                  </a:lnTo>
                  <a:lnTo>
                    <a:pt x="3051" y="917"/>
                  </a:lnTo>
                  <a:lnTo>
                    <a:pt x="3033" y="849"/>
                  </a:lnTo>
                  <a:lnTo>
                    <a:pt x="3011" y="784"/>
                  </a:lnTo>
                  <a:lnTo>
                    <a:pt x="2983" y="720"/>
                  </a:lnTo>
                  <a:lnTo>
                    <a:pt x="2949" y="659"/>
                  </a:lnTo>
                  <a:lnTo>
                    <a:pt x="2912" y="602"/>
                  </a:lnTo>
                  <a:lnTo>
                    <a:pt x="2871" y="547"/>
                  </a:lnTo>
                  <a:lnTo>
                    <a:pt x="2824" y="497"/>
                  </a:lnTo>
                  <a:lnTo>
                    <a:pt x="2775" y="450"/>
                  </a:lnTo>
                  <a:lnTo>
                    <a:pt x="2722" y="406"/>
                  </a:lnTo>
                  <a:lnTo>
                    <a:pt x="2665" y="368"/>
                  </a:lnTo>
                  <a:lnTo>
                    <a:pt x="2606" y="333"/>
                  </a:lnTo>
                  <a:lnTo>
                    <a:pt x="2543" y="303"/>
                  </a:lnTo>
                  <a:lnTo>
                    <a:pt x="2478" y="278"/>
                  </a:lnTo>
                  <a:lnTo>
                    <a:pt x="2410" y="258"/>
                  </a:lnTo>
                  <a:lnTo>
                    <a:pt x="2340" y="244"/>
                  </a:lnTo>
                  <a:lnTo>
                    <a:pt x="2268" y="235"/>
                  </a:lnTo>
                  <a:lnTo>
                    <a:pt x="2195" y="232"/>
                  </a:lnTo>
                  <a:lnTo>
                    <a:pt x="1110" y="232"/>
                  </a:lnTo>
                  <a:close/>
                  <a:moveTo>
                    <a:pt x="1110" y="0"/>
                  </a:moveTo>
                  <a:lnTo>
                    <a:pt x="2195" y="0"/>
                  </a:lnTo>
                  <a:lnTo>
                    <a:pt x="2278" y="3"/>
                  </a:lnTo>
                  <a:lnTo>
                    <a:pt x="2359" y="12"/>
                  </a:lnTo>
                  <a:lnTo>
                    <a:pt x="2439" y="27"/>
                  </a:lnTo>
                  <a:lnTo>
                    <a:pt x="2516" y="47"/>
                  </a:lnTo>
                  <a:lnTo>
                    <a:pt x="2591" y="73"/>
                  </a:lnTo>
                  <a:lnTo>
                    <a:pt x="2663" y="103"/>
                  </a:lnTo>
                  <a:lnTo>
                    <a:pt x="2733" y="139"/>
                  </a:lnTo>
                  <a:lnTo>
                    <a:pt x="2799" y="178"/>
                  </a:lnTo>
                  <a:lnTo>
                    <a:pt x="2864" y="223"/>
                  </a:lnTo>
                  <a:lnTo>
                    <a:pt x="2923" y="271"/>
                  </a:lnTo>
                  <a:lnTo>
                    <a:pt x="2981" y="324"/>
                  </a:lnTo>
                  <a:lnTo>
                    <a:pt x="3033" y="380"/>
                  </a:lnTo>
                  <a:lnTo>
                    <a:pt x="3081" y="440"/>
                  </a:lnTo>
                  <a:lnTo>
                    <a:pt x="3127" y="503"/>
                  </a:lnTo>
                  <a:lnTo>
                    <a:pt x="3167" y="570"/>
                  </a:lnTo>
                  <a:lnTo>
                    <a:pt x="3202" y="639"/>
                  </a:lnTo>
                  <a:lnTo>
                    <a:pt x="3232" y="710"/>
                  </a:lnTo>
                  <a:lnTo>
                    <a:pt x="3259" y="786"/>
                  </a:lnTo>
                  <a:lnTo>
                    <a:pt x="3279" y="862"/>
                  </a:lnTo>
                  <a:lnTo>
                    <a:pt x="3293" y="941"/>
                  </a:lnTo>
                  <a:lnTo>
                    <a:pt x="3302" y="1021"/>
                  </a:lnTo>
                  <a:lnTo>
                    <a:pt x="3305" y="1103"/>
                  </a:lnTo>
                  <a:lnTo>
                    <a:pt x="3302" y="1130"/>
                  </a:lnTo>
                  <a:lnTo>
                    <a:pt x="3294" y="1154"/>
                  </a:lnTo>
                  <a:lnTo>
                    <a:pt x="3280" y="1176"/>
                  </a:lnTo>
                  <a:lnTo>
                    <a:pt x="3262" y="1194"/>
                  </a:lnTo>
                  <a:lnTo>
                    <a:pt x="3240" y="1207"/>
                  </a:lnTo>
                  <a:lnTo>
                    <a:pt x="3215" y="1216"/>
                  </a:lnTo>
                  <a:lnTo>
                    <a:pt x="3188" y="1219"/>
                  </a:lnTo>
                  <a:lnTo>
                    <a:pt x="117" y="1219"/>
                  </a:lnTo>
                  <a:lnTo>
                    <a:pt x="90" y="1216"/>
                  </a:lnTo>
                  <a:lnTo>
                    <a:pt x="65" y="1207"/>
                  </a:lnTo>
                  <a:lnTo>
                    <a:pt x="43" y="1194"/>
                  </a:lnTo>
                  <a:lnTo>
                    <a:pt x="25" y="1176"/>
                  </a:lnTo>
                  <a:lnTo>
                    <a:pt x="12" y="1154"/>
                  </a:lnTo>
                  <a:lnTo>
                    <a:pt x="3" y="1130"/>
                  </a:lnTo>
                  <a:lnTo>
                    <a:pt x="0" y="1103"/>
                  </a:lnTo>
                  <a:lnTo>
                    <a:pt x="3" y="1021"/>
                  </a:lnTo>
                  <a:lnTo>
                    <a:pt x="12" y="940"/>
                  </a:lnTo>
                  <a:lnTo>
                    <a:pt x="27" y="861"/>
                  </a:lnTo>
                  <a:lnTo>
                    <a:pt x="47" y="785"/>
                  </a:lnTo>
                  <a:lnTo>
                    <a:pt x="73" y="709"/>
                  </a:lnTo>
                  <a:lnTo>
                    <a:pt x="104" y="638"/>
                  </a:lnTo>
                  <a:lnTo>
                    <a:pt x="139" y="568"/>
                  </a:lnTo>
                  <a:lnTo>
                    <a:pt x="179" y="502"/>
                  </a:lnTo>
                  <a:lnTo>
                    <a:pt x="224" y="439"/>
                  </a:lnTo>
                  <a:lnTo>
                    <a:pt x="273" y="379"/>
                  </a:lnTo>
                  <a:lnTo>
                    <a:pt x="326" y="323"/>
                  </a:lnTo>
                  <a:lnTo>
                    <a:pt x="383" y="271"/>
                  </a:lnTo>
                  <a:lnTo>
                    <a:pt x="443" y="222"/>
                  </a:lnTo>
                  <a:lnTo>
                    <a:pt x="507" y="178"/>
                  </a:lnTo>
                  <a:lnTo>
                    <a:pt x="573" y="138"/>
                  </a:lnTo>
                  <a:lnTo>
                    <a:pt x="643" y="103"/>
                  </a:lnTo>
                  <a:lnTo>
                    <a:pt x="715" y="72"/>
                  </a:lnTo>
                  <a:lnTo>
                    <a:pt x="790" y="47"/>
                  </a:lnTo>
                  <a:lnTo>
                    <a:pt x="867" y="27"/>
                  </a:lnTo>
                  <a:lnTo>
                    <a:pt x="946" y="12"/>
                  </a:lnTo>
                  <a:lnTo>
                    <a:pt x="1027" y="3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7714028" y="1577683"/>
            <a:ext cx="440757" cy="456943"/>
          </a:xfrm>
          <a:custGeom>
            <a:avLst/>
            <a:gdLst>
              <a:gd name="T0" fmla="*/ 1096 w 3186"/>
              <a:gd name="T1" fmla="*/ 376 h 3299"/>
              <a:gd name="T2" fmla="*/ 815 w 3186"/>
              <a:gd name="T3" fmla="*/ 495 h 3299"/>
              <a:gd name="T4" fmla="*/ 586 w 3186"/>
              <a:gd name="T5" fmla="*/ 692 h 3299"/>
              <a:gd name="T6" fmla="*/ 426 w 3186"/>
              <a:gd name="T7" fmla="*/ 949 h 3299"/>
              <a:gd name="T8" fmla="*/ 352 w 3186"/>
              <a:gd name="T9" fmla="*/ 1251 h 3299"/>
              <a:gd name="T10" fmla="*/ 376 w 3186"/>
              <a:gd name="T11" fmla="*/ 1568 h 3299"/>
              <a:gd name="T12" fmla="*/ 496 w 3186"/>
              <a:gd name="T13" fmla="*/ 1849 h 3299"/>
              <a:gd name="T14" fmla="*/ 692 w 3186"/>
              <a:gd name="T15" fmla="*/ 2079 h 3299"/>
              <a:gd name="T16" fmla="*/ 950 w 3186"/>
              <a:gd name="T17" fmla="*/ 2239 h 3299"/>
              <a:gd name="T18" fmla="*/ 1252 w 3186"/>
              <a:gd name="T19" fmla="*/ 2313 h 3299"/>
              <a:gd name="T20" fmla="*/ 1569 w 3186"/>
              <a:gd name="T21" fmla="*/ 2288 h 3299"/>
              <a:gd name="T22" fmla="*/ 1851 w 3186"/>
              <a:gd name="T23" fmla="*/ 2169 h 3299"/>
              <a:gd name="T24" fmla="*/ 2080 w 3186"/>
              <a:gd name="T25" fmla="*/ 1972 h 3299"/>
              <a:gd name="T26" fmla="*/ 2240 w 3186"/>
              <a:gd name="T27" fmla="*/ 1714 h 3299"/>
              <a:gd name="T28" fmla="*/ 2314 w 3186"/>
              <a:gd name="T29" fmla="*/ 1412 h 3299"/>
              <a:gd name="T30" fmla="*/ 2289 w 3186"/>
              <a:gd name="T31" fmla="*/ 1096 h 3299"/>
              <a:gd name="T32" fmla="*/ 2170 w 3186"/>
              <a:gd name="T33" fmla="*/ 813 h 3299"/>
              <a:gd name="T34" fmla="*/ 1973 w 3186"/>
              <a:gd name="T35" fmla="*/ 584 h 3299"/>
              <a:gd name="T36" fmla="*/ 1715 w 3186"/>
              <a:gd name="T37" fmla="*/ 425 h 3299"/>
              <a:gd name="T38" fmla="*/ 1413 w 3186"/>
              <a:gd name="T39" fmla="*/ 350 h 3299"/>
              <a:gd name="T40" fmla="*/ 1513 w 3186"/>
              <a:gd name="T41" fmla="*/ 12 h 3299"/>
              <a:gd name="T42" fmla="*/ 1851 w 3186"/>
              <a:gd name="T43" fmla="*/ 105 h 3299"/>
              <a:gd name="T44" fmla="*/ 2146 w 3186"/>
              <a:gd name="T45" fmla="*/ 278 h 3299"/>
              <a:gd name="T46" fmla="*/ 2388 w 3186"/>
              <a:gd name="T47" fmla="*/ 518 h 3299"/>
              <a:gd name="T48" fmla="*/ 2561 w 3186"/>
              <a:gd name="T49" fmla="*/ 813 h 3299"/>
              <a:gd name="T50" fmla="*/ 2653 w 3186"/>
              <a:gd name="T51" fmla="*/ 1151 h 3299"/>
              <a:gd name="T52" fmla="*/ 2655 w 3186"/>
              <a:gd name="T53" fmla="*/ 1502 h 3299"/>
              <a:gd name="T54" fmla="*/ 2570 w 3186"/>
              <a:gd name="T55" fmla="*/ 1827 h 3299"/>
              <a:gd name="T56" fmla="*/ 2405 w 3186"/>
              <a:gd name="T57" fmla="*/ 2122 h 3299"/>
              <a:gd name="T58" fmla="*/ 3173 w 3186"/>
              <a:gd name="T59" fmla="*/ 3056 h 3299"/>
              <a:gd name="T60" fmla="*/ 3180 w 3186"/>
              <a:gd name="T61" fmla="*/ 3172 h 3299"/>
              <a:gd name="T62" fmla="*/ 3113 w 3186"/>
              <a:gd name="T63" fmla="*/ 3267 h 3299"/>
              <a:gd name="T64" fmla="*/ 3013 w 3186"/>
              <a:gd name="T65" fmla="*/ 3299 h 3299"/>
              <a:gd name="T66" fmla="*/ 2909 w 3186"/>
              <a:gd name="T67" fmla="*/ 3264 h 3299"/>
              <a:gd name="T68" fmla="*/ 1957 w 3186"/>
              <a:gd name="T69" fmla="*/ 2508 h 3299"/>
              <a:gd name="T70" fmla="*/ 1655 w 3186"/>
              <a:gd name="T71" fmla="*/ 2625 h 3299"/>
              <a:gd name="T72" fmla="*/ 1333 w 3186"/>
              <a:gd name="T73" fmla="*/ 2664 h 3299"/>
              <a:gd name="T74" fmla="*/ 979 w 3186"/>
              <a:gd name="T75" fmla="*/ 2616 h 3299"/>
              <a:gd name="T76" fmla="*/ 661 w 3186"/>
              <a:gd name="T77" fmla="*/ 2481 h 3299"/>
              <a:gd name="T78" fmla="*/ 391 w 3186"/>
              <a:gd name="T79" fmla="*/ 2273 h 3299"/>
              <a:gd name="T80" fmla="*/ 183 w 3186"/>
              <a:gd name="T81" fmla="*/ 2003 h 3299"/>
              <a:gd name="T82" fmla="*/ 48 w 3186"/>
              <a:gd name="T83" fmla="*/ 1685 h 3299"/>
              <a:gd name="T84" fmla="*/ 0 w 3186"/>
              <a:gd name="T85" fmla="*/ 1332 h 3299"/>
              <a:gd name="T86" fmla="*/ 48 w 3186"/>
              <a:gd name="T87" fmla="*/ 978 h 3299"/>
              <a:gd name="T88" fmla="*/ 183 w 3186"/>
              <a:gd name="T89" fmla="*/ 660 h 3299"/>
              <a:gd name="T90" fmla="*/ 391 w 3186"/>
              <a:gd name="T91" fmla="*/ 391 h 3299"/>
              <a:gd name="T92" fmla="*/ 661 w 3186"/>
              <a:gd name="T93" fmla="*/ 182 h 3299"/>
              <a:gd name="T94" fmla="*/ 979 w 3186"/>
              <a:gd name="T95" fmla="*/ 47 h 3299"/>
              <a:gd name="T96" fmla="*/ 1333 w 3186"/>
              <a:gd name="T9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86" h="3299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B10D53-7637-DE42-9AF1-925F17D1099D}"/>
              </a:ext>
            </a:extLst>
          </p:cNvPr>
          <p:cNvSpPr txBox="1">
            <a:spLocks/>
          </p:cNvSpPr>
          <p:nvPr/>
        </p:nvSpPr>
        <p:spPr>
          <a:xfrm>
            <a:off x="406385" y="4173865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50" b="0" kern="120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182E4D"/>
                </a:solidFill>
              </a:rPr>
              <a:t>Philosophy: Marketing is a bridge</a:t>
            </a:r>
          </a:p>
          <a:p>
            <a:r>
              <a:rPr lang="en-US" sz="1600" dirty="0">
                <a:solidFill>
                  <a:srgbClr val="182E4D"/>
                </a:solidFill>
              </a:rPr>
              <a:t>“between the worlds we make and the one you’re in”</a:t>
            </a:r>
          </a:p>
        </p:txBody>
      </p:sp>
    </p:spTree>
    <p:extLst>
      <p:ext uri="{BB962C8B-B14F-4D97-AF65-F5344CB8AC3E}">
        <p14:creationId xmlns:p14="http://schemas.microsoft.com/office/powerpoint/2010/main" val="8105550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accel="20000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accel="2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accel="20000" decel="6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/>
      <p:bldP spid="45" grpId="0"/>
      <p:bldP spid="46" grpId="0"/>
      <p:bldP spid="47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4668C1F6-B8C6-3545-9C4C-02712953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172757D-8BAE-8F4F-980D-14CB459FDE29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solidFill>
            <a:srgbClr val="182E4D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Community Managers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067F30-1465-334D-B387-6DA1E3726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1401239"/>
            <a:ext cx="8597900" cy="2794000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E3BAD3D9-3109-2042-B5C2-5A9061D94CD1}"/>
              </a:ext>
            </a:extLst>
          </p:cNvPr>
          <p:cNvSpPr txBox="1">
            <a:spLocks/>
          </p:cNvSpPr>
          <p:nvPr/>
        </p:nvSpPr>
        <p:spPr>
          <a:xfrm>
            <a:off x="387819" y="4759782"/>
            <a:ext cx="8368363" cy="34131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Source: Forbes Magazine</a:t>
            </a:r>
          </a:p>
        </p:txBody>
      </p:sp>
    </p:spTree>
    <p:extLst>
      <p:ext uri="{BB962C8B-B14F-4D97-AF65-F5344CB8AC3E}">
        <p14:creationId xmlns:p14="http://schemas.microsoft.com/office/powerpoint/2010/main" val="40617640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A7DD13F-A059-8E43-B123-F9B152FF83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r="247"/>
          <a:stretch>
            <a:fillRect/>
          </a:stretch>
        </p:blipFill>
        <p:spPr/>
      </p:pic>
      <p:sp>
        <p:nvSpPr>
          <p:cNvPr id="14" name="Footer Text">
            <a:extLst>
              <a:ext uri="{FF2B5EF4-FFF2-40B4-BE49-F238E27FC236}">
                <a16:creationId xmlns:a16="http://schemas.microsoft.com/office/drawing/2014/main" id="{F925060D-D0BC-F242-A851-4C0CB7EF5552}"/>
              </a:ext>
            </a:extLst>
          </p:cNvPr>
          <p:cNvSpPr txBox="1"/>
          <p:nvPr/>
        </p:nvSpPr>
        <p:spPr>
          <a:xfrm>
            <a:off x="304800" y="519936"/>
            <a:ext cx="3962400" cy="4103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Team of community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Marketing through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Online PR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E.g. responding to negative and positive reviews on Reddit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Content Marketing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E.g. blogposts, newsletters, interviews, video streams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Social Media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2E4D"/>
                </a:solidFill>
              </a:rPr>
              <a:t>E.g. Twitter, Reddit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0E3D628-6240-C843-A7D5-E7091CAC364F}"/>
              </a:ext>
            </a:extLst>
          </p:cNvPr>
          <p:cNvSpPr/>
          <p:nvPr/>
        </p:nvSpPr>
        <p:spPr bwMode="auto">
          <a:xfrm rot="5400000">
            <a:off x="5486396" y="1428748"/>
            <a:ext cx="2743200" cy="2286000"/>
          </a:xfrm>
          <a:prstGeom prst="parallelogram">
            <a:avLst/>
          </a:prstGeom>
          <a:solidFill>
            <a:srgbClr val="B7C6D8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Footer Text"/>
          <p:cNvSpPr txBox="1"/>
          <p:nvPr/>
        </p:nvSpPr>
        <p:spPr>
          <a:xfrm>
            <a:off x="5705269" y="2263972"/>
            <a:ext cx="23054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Community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Managers</a:t>
            </a:r>
          </a:p>
        </p:txBody>
      </p:sp>
    </p:spTree>
    <p:extLst>
      <p:ext uri="{BB962C8B-B14F-4D97-AF65-F5344CB8AC3E}">
        <p14:creationId xmlns:p14="http://schemas.microsoft.com/office/powerpoint/2010/main" val="40211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4B071E4-735A-4F49-A6D7-5BEB9F35D8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" r="7913"/>
          <a:stretch>
            <a:fillRect/>
          </a:stretch>
        </p:blipFill>
        <p:spPr>
          <a:xfrm>
            <a:off x="3246120" y="1034949"/>
            <a:ext cx="2651760" cy="2362199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EFD86B2-10A3-8D49-B3EE-0E4AC21243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60"/>
          <a:stretch>
            <a:fillRect/>
          </a:stretch>
        </p:blipFill>
        <p:spPr>
          <a:xfrm>
            <a:off x="400248" y="1034948"/>
            <a:ext cx="2651760" cy="2362199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1B896F5F-CC41-E841-8A16-F75E5E42E6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13517"/>
          <a:stretch>
            <a:fillRect/>
          </a:stretch>
        </p:blipFill>
        <p:spPr>
          <a:xfrm>
            <a:off x="6087176" y="1042943"/>
            <a:ext cx="2651760" cy="2362199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87819" y="282707"/>
            <a:ext cx="8368363" cy="495383"/>
          </a:xfrm>
        </p:spPr>
        <p:txBody>
          <a:bodyPr/>
          <a:lstStyle/>
          <a:p>
            <a:r>
              <a:rPr lang="en-US" dirty="0">
                <a:solidFill>
                  <a:srgbClr val="182E4D"/>
                </a:solidFill>
              </a:rPr>
              <a:t>Community Managers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1000" y="4007339"/>
            <a:ext cx="2671008" cy="7562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182E4D"/>
                </a:solidFill>
              </a:rPr>
              <a:t>Chris Shannon (Cozmo23) is a founder of the r/</a:t>
            </a:r>
            <a:r>
              <a:rPr lang="en-US" sz="1000" dirty="0" err="1">
                <a:solidFill>
                  <a:srgbClr val="182E4D"/>
                </a:solidFill>
              </a:rPr>
              <a:t>destinythegame</a:t>
            </a:r>
            <a:r>
              <a:rPr lang="en-US" sz="1000" dirty="0">
                <a:solidFill>
                  <a:srgbClr val="182E4D"/>
                </a:solidFill>
              </a:rPr>
              <a:t> Reddit page. He was hired because of his profile within the player base.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41304" y="4002690"/>
            <a:ext cx="2656576" cy="7562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182E4D"/>
                </a:solidFill>
              </a:rPr>
              <a:t>Community managers are marketing staff, but they also participate in the game and contribute to the broader community.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83874" y="4002690"/>
            <a:ext cx="2651760" cy="7562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182E4D"/>
                </a:solidFill>
              </a:rPr>
              <a:t>Destiny fans embrace them as members of the community; they respect their viewpoints and engage with their content.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0CC2CA-5D3B-574D-A2D3-9F2A156023C9}"/>
              </a:ext>
            </a:extLst>
          </p:cNvPr>
          <p:cNvSpPr/>
          <p:nvPr/>
        </p:nvSpPr>
        <p:spPr>
          <a:xfrm>
            <a:off x="400248" y="3486545"/>
            <a:ext cx="2651760" cy="51614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They are from the Community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BA3C0-AF0C-FD46-B1E5-D18A36ED9A72}"/>
              </a:ext>
            </a:extLst>
          </p:cNvPr>
          <p:cNvSpPr/>
          <p:nvPr/>
        </p:nvSpPr>
        <p:spPr>
          <a:xfrm>
            <a:off x="3243712" y="3486545"/>
            <a:ext cx="2651760" cy="51614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They are Destiny Fans…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481ADB-4BFF-284C-B0ED-D70FA9AB94D3}"/>
              </a:ext>
            </a:extLst>
          </p:cNvPr>
          <p:cNvSpPr/>
          <p:nvPr/>
        </p:nvSpPr>
        <p:spPr>
          <a:xfrm>
            <a:off x="6083430" y="3486545"/>
            <a:ext cx="2651760" cy="516147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…And Part of the Player Base</a:t>
            </a:r>
          </a:p>
        </p:txBody>
      </p:sp>
    </p:spTree>
    <p:extLst>
      <p:ext uri="{BB962C8B-B14F-4D97-AF65-F5344CB8AC3E}">
        <p14:creationId xmlns:p14="http://schemas.microsoft.com/office/powerpoint/2010/main" val="74028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13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0CEB6-B294-3442-8687-B8C0A3010E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700021-C248-1544-B0C8-746A00686523}"/>
              </a:ext>
            </a:extLst>
          </p:cNvPr>
          <p:cNvSpPr/>
          <p:nvPr/>
        </p:nvSpPr>
        <p:spPr bwMode="auto">
          <a:xfrm>
            <a:off x="0" y="1"/>
            <a:ext cx="9144000" cy="5138738"/>
          </a:xfrm>
          <a:prstGeom prst="rect">
            <a:avLst/>
          </a:prstGeom>
          <a:gradFill flip="none" rotWithShape="1">
            <a:gsLst>
              <a:gs pos="0">
                <a:srgbClr val="5EAADE">
                  <a:alpha val="80000"/>
                </a:srgbClr>
              </a:gs>
              <a:gs pos="100000">
                <a:srgbClr val="38579A">
                  <a:alpha val="80000"/>
                </a:srgbClr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3795713" y="3181350"/>
            <a:ext cx="15525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Text"/>
          <p:cNvSpPr txBox="1"/>
          <p:nvPr/>
        </p:nvSpPr>
        <p:spPr>
          <a:xfrm>
            <a:off x="973922" y="1476462"/>
            <a:ext cx="7196157" cy="10156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29" name="Footer Text"/>
          <p:cNvSpPr txBox="1"/>
          <p:nvPr/>
        </p:nvSpPr>
        <p:spPr>
          <a:xfrm>
            <a:off x="2743201" y="2418760"/>
            <a:ext cx="3657598" cy="677108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Jarek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Paul Ervin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jarekpaulervin@gmail.com</a:t>
            </a:r>
            <a:endParaRPr lang="en-US" sz="1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18000" decel="82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theme/theme1.xml><?xml version="1.0" encoding="utf-8"?>
<a:theme xmlns:a="http://schemas.openxmlformats.org/drawingml/2006/main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6">
      <a:majorFont>
        <a:latin typeface="Robot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13852</TotalTime>
  <Words>646</Words>
  <Application>Microsoft Macintosh PowerPoint</Application>
  <PresentationFormat>On-screen Show (16:9)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Roboto Light</vt:lpstr>
      <vt:lpstr>Wingdings</vt:lpstr>
      <vt:lpstr>Default Theme</vt:lpstr>
      <vt:lpstr>Custom Design</vt:lpstr>
      <vt:lpstr>PowerPoint Presentation</vt:lpstr>
      <vt:lpstr>PowerPoint Presentation</vt:lpstr>
      <vt:lpstr>Destiny 2</vt:lpstr>
      <vt:lpstr>PowerPoint Presentation</vt:lpstr>
      <vt:lpstr>Community Engagement</vt:lpstr>
      <vt:lpstr>Community Managers</vt:lpstr>
      <vt:lpstr>PowerPoint Presentation</vt:lpstr>
      <vt:lpstr>Community Managers</vt:lpstr>
      <vt:lpstr>PowerPoint Presentation</vt:lpstr>
      <vt:lpstr>PowerPoint Presentation</vt:lpstr>
      <vt:lpstr>Off Page SEO</vt:lpstr>
      <vt:lpstr>Linkbuilding Overview</vt:lpstr>
      <vt:lpstr>Link Performance</vt:lpstr>
      <vt:lpstr>Backlink Metrics</vt:lpstr>
      <vt:lpstr>Social Media Backlinking</vt:lpstr>
      <vt:lpstr>PowerPoint Presentation</vt:lpstr>
      <vt:lpstr>On Page SEO</vt:lpstr>
      <vt:lpstr>Keyword Overview</vt:lpstr>
      <vt:lpstr>Top Ranking Keywords</vt:lpstr>
      <vt:lpstr>Top Organic Keywords - Bing</vt:lpstr>
      <vt:lpstr>Top Organic Keywords - Google</vt:lpstr>
      <vt:lpstr>PowerPoint Presentation</vt:lpstr>
      <vt:lpstr>PowerPoint Presentation</vt:lpstr>
      <vt:lpstr>Advertising</vt:lpstr>
      <vt:lpstr>Paid Advertising</vt:lpstr>
      <vt:lpstr>PPC</vt:lpstr>
      <vt:lpstr>Promotions</vt:lpstr>
      <vt:lpstr>Promotional Metrics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Microsoft Office User</cp:lastModifiedBy>
  <cp:revision>1608</cp:revision>
  <dcterms:created xsi:type="dcterms:W3CDTF">2015-09-08T18:46:55Z</dcterms:created>
  <dcterms:modified xsi:type="dcterms:W3CDTF">2020-11-12T05:32:52Z</dcterms:modified>
</cp:coreProperties>
</file>